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1" r:id="rId1"/>
  </p:sldMasterIdLst>
  <p:notesMasterIdLst>
    <p:notesMasterId r:id="rId38"/>
  </p:notesMasterIdLst>
  <p:sldIdLst>
    <p:sldId id="256" r:id="rId2"/>
    <p:sldId id="257" r:id="rId3"/>
    <p:sldId id="283" r:id="rId4"/>
    <p:sldId id="258" r:id="rId5"/>
    <p:sldId id="259" r:id="rId6"/>
    <p:sldId id="260" r:id="rId7"/>
    <p:sldId id="272" r:id="rId8"/>
    <p:sldId id="262" r:id="rId9"/>
    <p:sldId id="261" r:id="rId10"/>
    <p:sldId id="284" r:id="rId11"/>
    <p:sldId id="263" r:id="rId12"/>
    <p:sldId id="286" r:id="rId13"/>
    <p:sldId id="287" r:id="rId14"/>
    <p:sldId id="264" r:id="rId15"/>
    <p:sldId id="288" r:id="rId16"/>
    <p:sldId id="289" r:id="rId17"/>
    <p:sldId id="265" r:id="rId18"/>
    <p:sldId id="266" r:id="rId19"/>
    <p:sldId id="267" r:id="rId20"/>
    <p:sldId id="290" r:id="rId21"/>
    <p:sldId id="291" r:id="rId22"/>
    <p:sldId id="268" r:id="rId23"/>
    <p:sldId id="292" r:id="rId24"/>
    <p:sldId id="269" r:id="rId25"/>
    <p:sldId id="271" r:id="rId26"/>
    <p:sldId id="281" r:id="rId27"/>
    <p:sldId id="270" r:id="rId28"/>
    <p:sldId id="293" r:id="rId29"/>
    <p:sldId id="295" r:id="rId30"/>
    <p:sldId id="274" r:id="rId31"/>
    <p:sldId id="294" r:id="rId32"/>
    <p:sldId id="276" r:id="rId33"/>
    <p:sldId id="278" r:id="rId34"/>
    <p:sldId id="279" r:id="rId35"/>
    <p:sldId id="280" r:id="rId36"/>
    <p:sldId id="282" r:id="rId37"/>
  </p:sldIdLst>
  <p:sldSz cx="9144000" cy="6858000" type="screen4x3"/>
  <p:notesSz cx="6858000" cy="9144000"/>
  <p:custDataLst>
    <p:tags r:id="rId3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7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00.png>
</file>

<file path=ppt/media/image12.jpeg>
</file>

<file path=ppt/media/image16.png>
</file>

<file path=ppt/media/image17.png>
</file>

<file path=ppt/media/image18.png>
</file>

<file path=ppt/media/image2.jpg>
</file>

<file path=ppt/media/image20.jpeg>
</file>

<file path=ppt/media/image21.jpeg>
</file>

<file path=ppt/media/image23.png>
</file>

<file path=ppt/media/image230.png>
</file>

<file path=ppt/media/image26.jpg>
</file>

<file path=ppt/media/image27.jpeg>
</file>

<file path=ppt/media/image28.jpeg>
</file>

<file path=ppt/media/image3.png>
</file>

<file path=ppt/media/image32.jpg>
</file>

<file path=ppt/media/image34.jpg>
</file>

<file path=ppt/media/image37.jpg>
</file>

<file path=ppt/media/image38.png>
</file>

<file path=ppt/media/image39.jpg>
</file>

<file path=ppt/media/image4.jpg>
</file>

<file path=ppt/media/image40.jpg>
</file>

<file path=ppt/media/image41.jpg>
</file>

<file path=ppt/media/image47.jpg>
</file>

<file path=ppt/media/image48.jpg>
</file>

<file path=ppt/media/image57.jpg>
</file>

<file path=ppt/media/image58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EBBE1-551D-4831-ACD5-C479D9F53CA0}" type="datetimeFigureOut">
              <a:rPr lang="zh-CN" altLang="en-US" smtClean="0"/>
              <a:t>2017/9/8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C6821-1434-4A97-8120-834C5CEF7D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412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C6821-1434-4A97-8120-834C5CEF7DD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730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180C9FF-7419-449E-A752-D070E1E8D361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9CDCD-FC4E-4BA8-9666-348D6BE9BCC9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8C0E3-757B-4451-B838-BB4A1EFFE785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11536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207650"/>
          </a:xfrm>
        </p:spPr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11"/>
          <p:cNvSpPr txBox="1"/>
          <p:nvPr userDrawn="1"/>
        </p:nvSpPr>
        <p:spPr>
          <a:xfrm>
            <a:off x="500034" y="6500836"/>
            <a:ext cx="3047629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1000" b="1" cap="all" dirty="0">
                <a:ln w="9000" cmpd="sng">
                  <a:solidFill>
                    <a:schemeClr val="accent1"/>
                  </a:solidFill>
                  <a:prstDash val="solid"/>
                </a:ln>
                <a:solidFill>
                  <a:srgbClr val="FFC000"/>
                </a:solidFill>
                <a:effectLst>
                  <a:reflection blurRad="6350" stA="60000" endA="900" endPos="60000" dist="60007" dir="5400000" sy="-100000" algn="bl" rotWithShape="0"/>
                </a:effectLst>
              </a:rPr>
              <a:t>University of Science and Technology of China</a:t>
            </a:r>
            <a:endParaRPr lang="zh-CN" altLang="en-US" sz="1000" b="1" cap="all" dirty="0">
              <a:ln w="9000" cmpd="sng">
                <a:solidFill>
                  <a:schemeClr val="accent1"/>
                </a:solidFill>
                <a:prstDash val="solid"/>
              </a:ln>
              <a:solidFill>
                <a:srgbClr val="FFC000"/>
              </a:solidFill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9365F-41AB-4E29-910F-BC8C536B94B3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3B8F-6092-462D-9956-CB9035BB2CA6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6D138-ED67-47C6-8494-2C78D5957378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C7A54-781E-4E9A-A82F-90822AE984E7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CBB63-800C-4D86-A032-349D478C685E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380223F-B55C-446F-96D0-6057348DD78F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1A83B-8CF9-46A3-88E9-ED415C93F28F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对象 6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86475412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think-cell Slide" r:id="rId15" imgW="384" imgH="384" progId="TCLayout.ActiveDocument.1">
                  <p:embed/>
                </p:oleObj>
              </mc:Choice>
              <mc:Fallback>
                <p:oleObj name="think-cell Slide" r:id="rId1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4693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33E050A3-D10E-4538-BCD7-8726D592542E}" type="datetime1">
              <a:rPr lang="en-US" altLang="zh-CN" smtClean="0"/>
              <a:t>9/8/2017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0.png"/><Relationship Id="rId4" Type="http://schemas.openxmlformats.org/officeDocument/2006/relationships/image" Target="../media/image41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3.emf"/><Relationship Id="rId2" Type="http://schemas.openxmlformats.org/officeDocument/2006/relationships/tags" Target="../tags/tag1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g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slideLayout" Target="../slideLayouts/slideLayout2.xml"/><Relationship Id="rId18" Type="http://schemas.openxmlformats.org/officeDocument/2006/relationships/image" Target="../media/image7.emf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oleObject" Target="../embeddings/oleObject4.bin"/><Relationship Id="rId2" Type="http://schemas.openxmlformats.org/officeDocument/2006/relationships/tags" Target="../tags/tag4.xml"/><Relationship Id="rId16" Type="http://schemas.openxmlformats.org/officeDocument/2006/relationships/image" Target="../media/image8.png"/><Relationship Id="rId1" Type="http://schemas.openxmlformats.org/officeDocument/2006/relationships/vmlDrawing" Target="../drawings/vmlDrawing3.v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image" Target="../media/image1.emf"/><Relationship Id="rId10" Type="http://schemas.openxmlformats.org/officeDocument/2006/relationships/tags" Target="../tags/tag12.xml"/><Relationship Id="rId19" Type="http://schemas.openxmlformats.org/officeDocument/2006/relationships/image" Target="../media/image9.png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CEPC</a:t>
            </a:r>
            <a:r>
              <a:rPr lang="zh-CN" altLang="en-US" sz="5400" dirty="0"/>
              <a:t>强子量能</a:t>
            </a:r>
            <a:r>
              <a:rPr lang="zh-CN" altLang="en-US" sz="5400" dirty="0" smtClean="0"/>
              <a:t>器</a:t>
            </a:r>
            <a:r>
              <a:rPr lang="en-US" altLang="zh-CN" sz="5400" dirty="0" smtClean="0"/>
              <a:t/>
            </a:r>
            <a:br>
              <a:rPr lang="en-US" altLang="zh-CN" sz="5400" dirty="0" smtClean="0"/>
            </a:br>
            <a:r>
              <a:rPr lang="zh-CN" altLang="en-US" sz="5400" dirty="0" smtClean="0"/>
              <a:t>半</a:t>
            </a:r>
            <a:r>
              <a:rPr lang="zh-CN" altLang="en-US" sz="5400" dirty="0"/>
              <a:t>数字化方案读出电子学预研进展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</a:t>
            </a:r>
            <a:endParaRPr lang="en-US" altLang="zh-CN" dirty="0" smtClean="0"/>
          </a:p>
          <a:p>
            <a:r>
              <a:rPr lang="en-US" altLang="zh-CN" dirty="0" smtClean="0"/>
              <a:t>2017/09/08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数字部分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3</a:t>
            </a:r>
            <a:r>
              <a:rPr lang="zh-CN" altLang="en-US" dirty="0" smtClean="0"/>
              <a:t>个比较器信息编码为</a:t>
            </a:r>
            <a:r>
              <a:rPr lang="en-US" altLang="zh-CN" dirty="0" smtClean="0"/>
              <a:t>2bit</a:t>
            </a:r>
            <a:r>
              <a:rPr lang="zh-CN" altLang="en-US" dirty="0"/>
              <a:t>写入</a:t>
            </a:r>
            <a:r>
              <a:rPr lang="en-US" altLang="zh-CN" dirty="0" smtClean="0"/>
              <a:t>RAM</a:t>
            </a:r>
          </a:p>
          <a:p>
            <a:pPr lvl="1"/>
            <a:r>
              <a:rPr lang="en-US" altLang="zh-CN" dirty="0" smtClean="0"/>
              <a:t>64</a:t>
            </a:r>
            <a:r>
              <a:rPr lang="zh-CN" altLang="en-US" dirty="0" smtClean="0"/>
              <a:t>通道有一个通道过阈就写一次</a:t>
            </a:r>
            <a:r>
              <a:rPr lang="en-US" altLang="zh-CN" dirty="0" smtClean="0"/>
              <a:t>RAM</a:t>
            </a:r>
          </a:p>
          <a:p>
            <a:pPr lvl="1"/>
            <a:r>
              <a:rPr lang="zh-CN" altLang="en-US" dirty="0"/>
              <a:t>同时写入时间</a:t>
            </a:r>
            <a:r>
              <a:rPr lang="zh-CN" altLang="en-US" dirty="0" smtClean="0"/>
              <a:t>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串行读回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芯片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4283370" y="4372720"/>
            <a:ext cx="4860630" cy="2048695"/>
            <a:chOff x="4482844" y="1767885"/>
            <a:chExt cx="4860630" cy="2048695"/>
          </a:xfrm>
        </p:grpSpPr>
        <p:pic>
          <p:nvPicPr>
            <p:cNvPr id="5" name="图片 4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482844" y="1812776"/>
              <a:ext cx="4860630" cy="2003804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5715000" y="1767885"/>
              <a:ext cx="1460499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zh-CN" altLang="en-US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数字部分</a:t>
              </a:r>
              <a:endPara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806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结构框图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683496" y="4913412"/>
                <a:ext cx="7993036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 algn="just">
                  <a:lnSpc>
                    <a:spcPct val="150000"/>
                  </a:lnSpc>
                  <a:spcAft>
                    <a:spcPts val="0"/>
                  </a:spcAft>
                  <a:buFont typeface="Wingdings" panose="05000000000000000000" pitchFamily="2" charset="2"/>
                  <a:buChar char="p"/>
                </a:pPr>
                <a:r>
                  <a:rPr lang="zh-CN" altLang="zh-CN" kern="100" dirty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阳极读出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板：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GEM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探测器的阳极读出</a:t>
                </a:r>
                <a:r>
                  <a:rPr lang="zh-CN" altLang="en-US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，共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900</a:t>
                </a:r>
                <a:r>
                  <a:rPr lang="zh-CN" altLang="en-US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个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altLang="zh-CN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pad</a:t>
                </a:r>
              </a:p>
              <a:p>
                <a:pPr marL="285750" lvl="0" indent="-285750" algn="just">
                  <a:lnSpc>
                    <a:spcPct val="150000"/>
                  </a:lnSpc>
                  <a:spcAft>
                    <a:spcPts val="0"/>
                  </a:spcAft>
                  <a:buFont typeface="Wingdings" panose="05000000000000000000" pitchFamily="2" charset="2"/>
                  <a:buChar char="p"/>
                </a:pP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MICROROC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测试板：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PCB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上集成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4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片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MICROROC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，用菊花链的形式连接。</a:t>
                </a:r>
              </a:p>
              <a:p>
                <a:pPr marL="285750" lvl="0" indent="-285750" algn="just">
                  <a:lnSpc>
                    <a:spcPct val="150000"/>
                  </a:lnSpc>
                  <a:spcAft>
                    <a:spcPts val="0"/>
                  </a:spcAft>
                  <a:buFont typeface="Wingdings" panose="05000000000000000000" pitchFamily="2" charset="2"/>
                  <a:buChar char="p"/>
                </a:pP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DIF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板：完成</a:t>
                </a:r>
                <a:r>
                  <a:rPr lang="en-US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MICROROC</a:t>
                </a:r>
                <a:r>
                  <a:rPr lang="zh-CN" altLang="zh-CN" kern="100" dirty="0" smtClean="0"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数据采集、配置、自动化测试。</a:t>
                </a:r>
                <a:endParaRPr lang="zh-CN" altLang="zh-CN" kern="1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496" y="4913412"/>
                <a:ext cx="7993036" cy="1338828"/>
              </a:xfrm>
              <a:prstGeom prst="rect">
                <a:avLst/>
              </a:prstGeom>
              <a:blipFill rotWithShape="0">
                <a:blip r:embed="rId2"/>
                <a:stretch>
                  <a:fillRect l="-458" b="-13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18" y="2263822"/>
            <a:ext cx="7337281" cy="261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8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测试板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图片 4" descr="F:\我的博士毕业论文\参考资料\图片\SDHCAL\IMG_0933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98" y="2531999"/>
            <a:ext cx="7094855" cy="3184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021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DAQ</a:t>
            </a:r>
            <a:r>
              <a:rPr lang="zh-CN" altLang="en-US" dirty="0" smtClean="0"/>
              <a:t>控制板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972331" y="1947713"/>
            <a:ext cx="7245055" cy="4015095"/>
            <a:chOff x="114403" y="1097707"/>
            <a:chExt cx="7245055" cy="4015095"/>
          </a:xfrm>
        </p:grpSpPr>
        <p:pic>
          <p:nvPicPr>
            <p:cNvPr id="6" name="图片 5"/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2557" y="1592762"/>
              <a:ext cx="5076657" cy="3472847"/>
            </a:xfrm>
            <a:prstGeom prst="rect">
              <a:avLst/>
            </a:prstGeom>
          </p:spPr>
        </p:pic>
        <p:sp>
          <p:nvSpPr>
            <p:cNvPr id="7" name="线形标注 2 6"/>
            <p:cNvSpPr/>
            <p:nvPr/>
          </p:nvSpPr>
          <p:spPr bwMode="auto">
            <a:xfrm>
              <a:off x="3580368" y="1102704"/>
              <a:ext cx="864112" cy="417133"/>
            </a:xfrm>
            <a:prstGeom prst="borderCallout2">
              <a:avLst>
                <a:gd name="adj1" fmla="val 38844"/>
                <a:gd name="adj2" fmla="val -271"/>
                <a:gd name="adj3" fmla="val 46151"/>
                <a:gd name="adj4" fmla="val -11292"/>
                <a:gd name="adj5" fmla="val 169993"/>
                <a:gd name="adj6" fmla="val -59173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DTCC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线形标注 2 7"/>
            <p:cNvSpPr/>
            <p:nvPr/>
          </p:nvSpPr>
          <p:spPr bwMode="auto">
            <a:xfrm>
              <a:off x="6456990" y="1527713"/>
              <a:ext cx="864112" cy="417133"/>
            </a:xfrm>
            <a:prstGeom prst="borderCallout2">
              <a:avLst>
                <a:gd name="adj1" fmla="val 38844"/>
                <a:gd name="adj2" fmla="val -271"/>
                <a:gd name="adj3" fmla="val 46151"/>
                <a:gd name="adj4" fmla="val -11292"/>
                <a:gd name="adj5" fmla="val 132544"/>
                <a:gd name="adj6" fmla="val -30294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 err="1" smtClean="0">
                  <a:solidFill>
                    <a:schemeClr val="tx1"/>
                  </a:solidFill>
                  <a:latin typeface="Arial" charset="0"/>
                </a:rPr>
                <a:t>GbE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线形标注 2 8"/>
            <p:cNvSpPr/>
            <p:nvPr/>
          </p:nvSpPr>
          <p:spPr bwMode="auto">
            <a:xfrm>
              <a:off x="6495346" y="2559346"/>
              <a:ext cx="864112" cy="417133"/>
            </a:xfrm>
            <a:prstGeom prst="borderCallout2">
              <a:avLst>
                <a:gd name="adj1" fmla="val 38844"/>
                <a:gd name="adj2" fmla="val -271"/>
                <a:gd name="adj3" fmla="val 46151"/>
                <a:gd name="adj4" fmla="val -11292"/>
                <a:gd name="adj5" fmla="val 114733"/>
                <a:gd name="adj6" fmla="val -57189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 smtClean="0">
                  <a:solidFill>
                    <a:schemeClr val="tx1"/>
                  </a:solidFill>
                  <a:latin typeface="Arial" charset="0"/>
                </a:rPr>
                <a:t>USB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" name="线形标注 2 9"/>
            <p:cNvSpPr/>
            <p:nvPr/>
          </p:nvSpPr>
          <p:spPr bwMode="auto">
            <a:xfrm>
              <a:off x="6495346" y="3626371"/>
              <a:ext cx="864112" cy="417133"/>
            </a:xfrm>
            <a:prstGeom prst="borderCallout2">
              <a:avLst>
                <a:gd name="adj1" fmla="val 38844"/>
                <a:gd name="adj2" fmla="val -271"/>
                <a:gd name="adj3" fmla="val 46151"/>
                <a:gd name="adj4" fmla="val -11292"/>
                <a:gd name="adj5" fmla="val 96465"/>
                <a:gd name="adj6" fmla="val -55646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 smtClean="0">
                  <a:solidFill>
                    <a:schemeClr val="tx1"/>
                  </a:solidFill>
                  <a:latin typeface="Arial" charset="0"/>
                </a:rPr>
                <a:t>SFP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线形标注 2 10"/>
            <p:cNvSpPr/>
            <p:nvPr/>
          </p:nvSpPr>
          <p:spPr bwMode="auto">
            <a:xfrm>
              <a:off x="2034907" y="1097707"/>
              <a:ext cx="1080140" cy="417133"/>
            </a:xfrm>
            <a:prstGeom prst="borderCallout2">
              <a:avLst>
                <a:gd name="adj1" fmla="val 105064"/>
                <a:gd name="adj2" fmla="val 73068"/>
                <a:gd name="adj3" fmla="val 144339"/>
                <a:gd name="adj4" fmla="val 65207"/>
                <a:gd name="adj5" fmla="val 376338"/>
                <a:gd name="adj6" fmla="val 63511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 smtClean="0">
                  <a:solidFill>
                    <a:schemeClr val="tx1"/>
                  </a:solidFill>
                  <a:latin typeface="Arial" charset="0"/>
                </a:rPr>
                <a:t>AD9220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线形标注 2 11"/>
            <p:cNvSpPr/>
            <p:nvPr/>
          </p:nvSpPr>
          <p:spPr bwMode="auto">
            <a:xfrm>
              <a:off x="114403" y="2874878"/>
              <a:ext cx="1454178" cy="417133"/>
            </a:xfrm>
            <a:prstGeom prst="borderCallout2">
              <a:avLst>
                <a:gd name="adj1" fmla="val 54828"/>
                <a:gd name="adj2" fmla="val 97833"/>
                <a:gd name="adj3" fmla="val 80403"/>
                <a:gd name="adj4" fmla="val 118778"/>
                <a:gd name="adj5" fmla="val 99509"/>
                <a:gd name="adj6" fmla="val 121323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测试板接口</a:t>
              </a:r>
            </a:p>
          </p:txBody>
        </p:sp>
        <p:sp>
          <p:nvSpPr>
            <p:cNvPr id="13" name="线形标注 2 12"/>
            <p:cNvSpPr/>
            <p:nvPr/>
          </p:nvSpPr>
          <p:spPr bwMode="auto">
            <a:xfrm>
              <a:off x="114403" y="4245281"/>
              <a:ext cx="1454178" cy="417133"/>
            </a:xfrm>
            <a:prstGeom prst="borderCallout2">
              <a:avLst>
                <a:gd name="adj1" fmla="val 54828"/>
                <a:gd name="adj2" fmla="val 97833"/>
                <a:gd name="adj3" fmla="val 90298"/>
                <a:gd name="adj4" fmla="val 115721"/>
                <a:gd name="adj5" fmla="val 113209"/>
                <a:gd name="adj6" fmla="val 146650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电源输入</a:t>
              </a:r>
            </a:p>
          </p:txBody>
        </p:sp>
        <p:sp>
          <p:nvSpPr>
            <p:cNvPr id="14" name="线形标注 2 13"/>
            <p:cNvSpPr/>
            <p:nvPr/>
          </p:nvSpPr>
          <p:spPr bwMode="auto">
            <a:xfrm>
              <a:off x="2726748" y="4695669"/>
              <a:ext cx="1088225" cy="417133"/>
            </a:xfrm>
            <a:prstGeom prst="borderCallout2">
              <a:avLst>
                <a:gd name="adj1" fmla="val -21438"/>
                <a:gd name="adj2" fmla="val 53448"/>
                <a:gd name="adj3" fmla="val -69848"/>
                <a:gd name="adj4" fmla="val 61861"/>
                <a:gd name="adj5" fmla="val -306334"/>
                <a:gd name="adj6" fmla="val 86878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 Artix-7</a:t>
              </a: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线形标注 2 14"/>
            <p:cNvSpPr/>
            <p:nvPr/>
          </p:nvSpPr>
          <p:spPr bwMode="auto">
            <a:xfrm>
              <a:off x="114403" y="1873806"/>
              <a:ext cx="1497032" cy="417133"/>
            </a:xfrm>
            <a:prstGeom prst="borderCallout2">
              <a:avLst>
                <a:gd name="adj1" fmla="val 52545"/>
                <a:gd name="adj2" fmla="val 104814"/>
                <a:gd name="adj3" fmla="val 53002"/>
                <a:gd name="adj4" fmla="val 128699"/>
                <a:gd name="adj5" fmla="val 84058"/>
                <a:gd name="adj6" fmla="val 137305"/>
              </a:avLst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测试板供电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586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背景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CEPC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介绍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取样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型量能器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粒子流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算法与半数字化读出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读出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电子学方案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Microroc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芯片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设计方案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/>
              <a:t>测试</a:t>
            </a:r>
            <a:endParaRPr lang="en-US" altLang="zh-CN" dirty="0" smtClean="0"/>
          </a:p>
          <a:p>
            <a:pPr lvl="1"/>
            <a:r>
              <a:rPr lang="zh-CN" altLang="en-US" dirty="0"/>
              <a:t>芯片</a:t>
            </a:r>
            <a:r>
              <a:rPr lang="zh-CN" altLang="en-US" dirty="0" smtClean="0"/>
              <a:t>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探测器联调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下一步方案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FEB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DIF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70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基线一致性测试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64</a:t>
            </a:r>
            <a:r>
              <a:rPr lang="zh-CN" altLang="en-US" dirty="0" smtClean="0"/>
              <a:t>通道共用一套阈值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通道间基线电压值有差异</a:t>
            </a:r>
            <a:endParaRPr lang="en-US" altLang="zh-CN" dirty="0" smtClean="0"/>
          </a:p>
          <a:p>
            <a:pPr lvl="1"/>
            <a:r>
              <a:rPr lang="zh-CN" altLang="en-US" dirty="0"/>
              <a:t>片</a:t>
            </a:r>
            <a:r>
              <a:rPr lang="zh-CN" altLang="en-US" dirty="0" smtClean="0"/>
              <a:t>上有</a:t>
            </a:r>
            <a:r>
              <a:rPr lang="en-US" altLang="zh-CN" dirty="0" smtClean="0"/>
              <a:t>4-bitDAC</a:t>
            </a:r>
            <a:r>
              <a:rPr lang="zh-CN" altLang="en-US" dirty="0" smtClean="0"/>
              <a:t>提供修正功能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图片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425016"/>
            <a:ext cx="4139944" cy="29963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矩形 5"/>
          <p:cNvSpPr/>
          <p:nvPr/>
        </p:nvSpPr>
        <p:spPr>
          <a:xfrm>
            <a:off x="5054344" y="4781126"/>
            <a:ext cx="36104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修正前</a:t>
            </a:r>
            <a:r>
              <a:rPr lang="en-US" altLang="zh-CN" sz="24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σ=1.063mV</a:t>
            </a:r>
          </a:p>
          <a:p>
            <a:r>
              <a:rPr lang="zh-CN" altLang="en-US" sz="24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修正后</a:t>
            </a:r>
            <a:r>
              <a:rPr lang="en-US" altLang="zh-CN" sz="24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σ=0.321mV</a:t>
            </a:r>
            <a:endParaRPr lang="en-US" altLang="zh-CN" sz="2400" kern="100" dirty="0" smtClean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344" y="3219597"/>
            <a:ext cx="3719421" cy="15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5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阈值电压线性测量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3</a:t>
            </a:r>
            <a:r>
              <a:rPr lang="zh-CN" altLang="en-US" dirty="0" smtClean="0"/>
              <a:t>个比较器阈值分别由</a:t>
            </a:r>
            <a:r>
              <a:rPr lang="en-US" altLang="zh-CN" dirty="0" smtClean="0"/>
              <a:t>10-bit DAC</a:t>
            </a:r>
            <a:r>
              <a:rPr lang="zh-CN" altLang="en-US" dirty="0" smtClean="0"/>
              <a:t>设置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3544888" y="6365875"/>
            <a:ext cx="3805237" cy="247650"/>
          </a:xfrm>
          <a:prstGeom prst="rect">
            <a:avLst/>
          </a:prstGeom>
        </p:spPr>
        <p:txBody>
          <a:bodyPr/>
          <a:lstStyle/>
          <a:p>
            <a:endParaRPr kumimoji="0" lang="zh-CN" altLang="en-US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811" y="2127446"/>
            <a:ext cx="3132508" cy="246074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780869"/>
              </p:ext>
            </p:extLst>
          </p:nvPr>
        </p:nvGraphicFramePr>
        <p:xfrm>
          <a:off x="1328501" y="4850772"/>
          <a:ext cx="6588852" cy="10457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4372"/>
                <a:gridCol w="2004866"/>
                <a:gridCol w="969529"/>
                <a:gridCol w="1246538"/>
                <a:gridCol w="1523547"/>
              </a:tblGrid>
              <a:tr h="2614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DAC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增益</a:t>
                      </a:r>
                      <a:r>
                        <a:rPr lang="en-US" sz="1600" kern="100" dirty="0">
                          <a:effectLst/>
                        </a:rPr>
                        <a:t>(mV/DAC Unit)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Vref (V)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非线性误差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 smtClean="0">
                          <a:effectLst/>
                        </a:rPr>
                        <a:t>线性范围（</a:t>
                      </a:r>
                      <a:r>
                        <a:rPr lang="en-US" sz="1600" kern="100" dirty="0">
                          <a:effectLst/>
                        </a:rPr>
                        <a:t>V</a:t>
                      </a:r>
                      <a:r>
                        <a:rPr lang="zh-CN" sz="1600" kern="100" dirty="0">
                          <a:effectLst/>
                        </a:rPr>
                        <a:t>）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614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DAC0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2.16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0.83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0.002%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0.83~2.736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614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DAC1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2.13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0.83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0.001%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0.83~2.73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614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DAC2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2.14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0.83</a:t>
                      </a:r>
                      <a:endParaRPr lang="zh-C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0.001%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0.83~2.747</a:t>
                      </a:r>
                      <a:endParaRPr lang="zh-C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3521488" y="454537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3</a:t>
            </a:r>
            <a:r>
              <a:rPr lang="zh-CN" altLang="zh-CN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个</a:t>
            </a:r>
            <a:r>
              <a:rPr lang="en-US" altLang="zh-CN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DAC</a:t>
            </a:r>
            <a:r>
              <a:rPr lang="zh-CN" altLang="zh-CN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的测试</a:t>
            </a:r>
            <a:r>
              <a:rPr lang="zh-CN" altLang="zh-CN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结果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54526" y="3821133"/>
            <a:ext cx="1763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kern="10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DAC0</a:t>
            </a:r>
            <a:endParaRPr lang="zh-CN" altLang="en-US" sz="24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995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阈值</a:t>
            </a:r>
            <a:r>
              <a:rPr lang="en-US" altLang="zh-CN" dirty="0" smtClean="0"/>
              <a:t>--</a:t>
            </a:r>
            <a:r>
              <a:rPr lang="zh-CN" altLang="en-US" dirty="0" smtClean="0"/>
              <a:t>触发率测试</a:t>
            </a:r>
            <a:r>
              <a:rPr lang="en-US" altLang="zh-CN" dirty="0" smtClean="0"/>
              <a:t>(S</a:t>
            </a:r>
            <a:r>
              <a:rPr lang="zh-CN" altLang="en-US" dirty="0" smtClean="0"/>
              <a:t>曲线测试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利用芯片比较器测量噪声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用信号发生器通过电容产生电荷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同时信号发生器产生一个的同频率的时钟信号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设定一个阈值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FPGA</a:t>
            </a:r>
            <a:r>
              <a:rPr lang="zh-CN" altLang="en-US" dirty="0" smtClean="0"/>
              <a:t>同时</a:t>
            </a:r>
            <a:r>
              <a:rPr lang="zh-CN" altLang="en-US" dirty="0"/>
              <a:t>计数比较器输出</a:t>
            </a:r>
            <a:r>
              <a:rPr lang="zh-CN" altLang="en-US" dirty="0" smtClean="0"/>
              <a:t>个数</a:t>
            </a:r>
            <a:r>
              <a:rPr lang="zh-CN" altLang="en-US" dirty="0"/>
              <a:t>和时钟个数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比值即为该阈值对应的触发率</a:t>
            </a:r>
          </a:p>
          <a:p>
            <a:pPr lvl="2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842" y="4285925"/>
            <a:ext cx="4289077" cy="22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</a:t>
            </a:r>
            <a:r>
              <a:rPr lang="zh-CN" altLang="en-US" dirty="0" smtClean="0"/>
              <a:t>曲线测试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4189031" cy="5207650"/>
          </a:xfrm>
        </p:spPr>
        <p:txBody>
          <a:bodyPr/>
          <a:lstStyle/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不断改变阈值，测量触发率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得到触发率和阈值关系曲线</a:t>
            </a:r>
            <a:r>
              <a:rPr lang="en-US" altLang="zh-CN" dirty="0" smtClean="0"/>
              <a:t>	</a:t>
            </a:r>
          </a:p>
          <a:p>
            <a:pPr lvl="1"/>
            <a:r>
              <a:rPr lang="zh-CN" altLang="en-US" dirty="0"/>
              <a:t>物理</a:t>
            </a:r>
            <a:r>
              <a:rPr lang="zh-CN" altLang="en-US" dirty="0" smtClean="0"/>
              <a:t>含义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幅度分布概率密度累计曲线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相邻两个阈值做差得到噪声分布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</a:t>
            </a:r>
            <a:r>
              <a:rPr lang="zh-CN" altLang="en-US" dirty="0" smtClean="0"/>
              <a:t>曲线</a:t>
            </a:r>
            <a:r>
              <a:rPr lang="en-US" altLang="zh-CN" dirty="0" smtClean="0"/>
              <a:t>50%</a:t>
            </a:r>
            <a:r>
              <a:rPr lang="zh-CN" altLang="en-US" dirty="0" smtClean="0"/>
              <a:t>处对应的阈值即为该电荷量对应的</a:t>
            </a:r>
            <a:r>
              <a:rPr lang="zh-CN" altLang="en-US" dirty="0"/>
              <a:t>阈值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r="7143"/>
          <a:stretch/>
        </p:blipFill>
        <p:spPr>
          <a:xfrm>
            <a:off x="4986617" y="576910"/>
            <a:ext cx="4040157" cy="3200133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5549712" y="3352225"/>
            <a:ext cx="3375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549712" y="3280787"/>
            <a:ext cx="337073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549712" y="3209349"/>
            <a:ext cx="337073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549712" y="3137911"/>
            <a:ext cx="337073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549712" y="3071236"/>
            <a:ext cx="33754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SCur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827" y="3985954"/>
            <a:ext cx="3785276" cy="2838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DiffSCur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87" y="4095099"/>
            <a:ext cx="3534595" cy="265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下箭头 42"/>
          <p:cNvSpPr/>
          <p:nvPr/>
        </p:nvSpPr>
        <p:spPr>
          <a:xfrm>
            <a:off x="6118264" y="3633214"/>
            <a:ext cx="437626" cy="79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右箭头 43"/>
          <p:cNvSpPr/>
          <p:nvPr/>
        </p:nvSpPr>
        <p:spPr>
          <a:xfrm flipH="1">
            <a:off x="4559877" y="5004269"/>
            <a:ext cx="531455" cy="416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40644" y="36590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阈值电压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7917353" y="3352225"/>
            <a:ext cx="60838" cy="364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65" y="1910685"/>
            <a:ext cx="1751158" cy="7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15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刻度曲线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噪声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</a:t>
            </a:r>
            <a:r>
              <a:rPr lang="zh-CN" altLang="en-US" dirty="0" smtClean="0"/>
              <a:t>曲线的展宽即为噪声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3004953" y="1282515"/>
            <a:ext cx="6077638" cy="2952334"/>
            <a:chOff x="3004953" y="1282515"/>
            <a:chExt cx="6077638" cy="295233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4953" y="1282515"/>
              <a:ext cx="3130415" cy="25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0788" y="1282515"/>
              <a:ext cx="3086153" cy="252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矩形 6"/>
            <p:cNvSpPr/>
            <p:nvPr/>
          </p:nvSpPr>
          <p:spPr>
            <a:xfrm>
              <a:off x="4031323" y="2380236"/>
              <a:ext cx="153849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High Gain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7544098" y="2149403"/>
              <a:ext cx="153849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Low Gain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 bwMode="auto">
            <a:xfrm flipV="1">
              <a:off x="8254683" y="3228995"/>
              <a:ext cx="0" cy="64808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" name="矩形 9"/>
            <p:cNvSpPr/>
            <p:nvPr/>
          </p:nvSpPr>
          <p:spPr>
            <a:xfrm>
              <a:off x="7749666" y="3760086"/>
              <a:ext cx="10499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500fC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 bwMode="auto">
            <a:xfrm flipV="1">
              <a:off x="3947706" y="3228995"/>
              <a:ext cx="0" cy="64808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2" name="矩形 11"/>
            <p:cNvSpPr/>
            <p:nvPr/>
          </p:nvSpPr>
          <p:spPr>
            <a:xfrm>
              <a:off x="3437817" y="3773184"/>
              <a:ext cx="104995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140fC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82"/>
          <a:stretch/>
        </p:blipFill>
        <p:spPr>
          <a:xfrm>
            <a:off x="4667556" y="3909635"/>
            <a:ext cx="2253686" cy="2843028"/>
          </a:xfrm>
          <a:prstGeom prst="rect">
            <a:avLst/>
          </a:prstGeom>
          <a:ln>
            <a:noFill/>
          </a:ln>
        </p:spPr>
      </p:pic>
      <p:cxnSp>
        <p:nvCxnSpPr>
          <p:cNvPr id="17" name="直接箭头连接符 16"/>
          <p:cNvCxnSpPr/>
          <p:nvPr/>
        </p:nvCxnSpPr>
        <p:spPr>
          <a:xfrm>
            <a:off x="5647765" y="5729084"/>
            <a:ext cx="639887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642439" y="5163898"/>
            <a:ext cx="1989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个</a:t>
            </a:r>
            <a:r>
              <a:rPr lang="en-US" altLang="zh-CN" dirty="0" smtClean="0"/>
              <a:t>DAC</a:t>
            </a:r>
            <a:r>
              <a:rPr lang="zh-CN" altLang="en-US" dirty="0" smtClean="0"/>
              <a:t>码值</a:t>
            </a:r>
            <a:r>
              <a:rPr lang="en-US" altLang="zh-CN" dirty="0" smtClean="0"/>
              <a:t>~0.7fC</a:t>
            </a:r>
            <a:endParaRPr lang="zh-CN" altLang="en-US" dirty="0"/>
          </a:p>
        </p:txBody>
      </p:sp>
      <p:cxnSp>
        <p:nvCxnSpPr>
          <p:cNvPr id="20" name="直接箭头连接符 19"/>
          <p:cNvCxnSpPr/>
          <p:nvPr/>
        </p:nvCxnSpPr>
        <p:spPr>
          <a:xfrm flipH="1">
            <a:off x="6027579" y="5487063"/>
            <a:ext cx="614860" cy="223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886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背景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CEPC</a:t>
            </a:r>
            <a:r>
              <a:rPr lang="zh-CN" altLang="en-US" dirty="0" smtClean="0"/>
              <a:t>介绍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取样型量能器</a:t>
            </a:r>
            <a:endParaRPr lang="en-US" altLang="zh-CN" dirty="0" smtClean="0"/>
          </a:p>
          <a:p>
            <a:pPr lvl="1"/>
            <a:r>
              <a:rPr lang="zh-CN" altLang="en-US" dirty="0"/>
              <a:t>粒子流</a:t>
            </a:r>
            <a:r>
              <a:rPr lang="zh-CN" altLang="en-US" dirty="0" smtClean="0"/>
              <a:t>算法与半数字化读出</a:t>
            </a:r>
            <a:endParaRPr lang="en-US" altLang="zh-CN" dirty="0" smtClean="0"/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读出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电子学方案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Microroc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芯片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设计方案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芯片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探测器联调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下一步方案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FEB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DIF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45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64</a:t>
            </a:r>
            <a:r>
              <a:rPr lang="zh-CN" altLang="en-US" dirty="0" smtClean="0"/>
              <a:t>通道一致性测试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通道不一致性对分辨率影响大于噪声影响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06062" y="2488366"/>
            <a:ext cx="8559498" cy="4153982"/>
            <a:chOff x="0" y="1695468"/>
            <a:chExt cx="8559498" cy="4153982"/>
          </a:xfrm>
        </p:grpSpPr>
        <p:pic>
          <p:nvPicPr>
            <p:cNvPr id="13" name="图片 12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12228"/>
              <a:ext cx="5186567" cy="37372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矩形 13"/>
            <p:cNvSpPr/>
            <p:nvPr/>
          </p:nvSpPr>
          <p:spPr>
            <a:xfrm>
              <a:off x="311943" y="1695468"/>
              <a:ext cx="498127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基线修正后</a:t>
              </a:r>
              <a:r>
                <a:rPr lang="en-US" altLang="zh-CN" sz="20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0~10fC</a:t>
              </a:r>
              <a:r>
                <a:rPr lang="zh-CN" altLang="zh-CN" sz="2000" kern="100" dirty="0" smtClean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注入</a:t>
              </a:r>
              <a:r>
                <a:rPr lang="zh-CN" altLang="en-US" sz="2000" kern="100" dirty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电荷</a:t>
              </a:r>
              <a:r>
                <a:rPr lang="zh-CN" altLang="en-US" sz="2000" kern="100" dirty="0" smtClean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量下</a:t>
              </a:r>
              <a:r>
                <a:rPr lang="en-US" altLang="zh-CN" sz="2000" kern="100" dirty="0" smtClean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S</a:t>
              </a:r>
              <a:r>
                <a:rPr lang="zh-CN" altLang="zh-CN" sz="2000" kern="100" dirty="0" smtClean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曲线</a:t>
              </a:r>
              <a:r>
                <a:rPr lang="zh-CN" altLang="en-US" sz="2000" kern="100" dirty="0" smtClean="0"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扫描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cxnSp>
          <p:nvCxnSpPr>
            <p:cNvPr id="15" name="直接箭头连接符 14"/>
            <p:cNvCxnSpPr/>
            <p:nvPr/>
          </p:nvCxnSpPr>
          <p:spPr bwMode="auto">
            <a:xfrm flipH="1">
              <a:off x="4010059" y="2112228"/>
              <a:ext cx="1904455" cy="45266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" name="直接箭头连接符 15"/>
            <p:cNvCxnSpPr/>
            <p:nvPr/>
          </p:nvCxnSpPr>
          <p:spPr bwMode="auto">
            <a:xfrm flipH="1" flipV="1">
              <a:off x="3884444" y="2735795"/>
              <a:ext cx="2199752" cy="118665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7" name="矩形 16"/>
            <p:cNvSpPr/>
            <p:nvPr/>
          </p:nvSpPr>
          <p:spPr>
            <a:xfrm>
              <a:off x="6156564" y="1876893"/>
              <a:ext cx="16202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0fC(</a:t>
              </a:r>
              <a:r>
                <a:rPr lang="zh-CN" altLang="en-US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基线</a:t>
              </a:r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)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172789" y="3355478"/>
              <a:ext cx="6480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2fC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接箭头连接符 18"/>
            <p:cNvCxnSpPr/>
            <p:nvPr/>
          </p:nvCxnSpPr>
          <p:spPr bwMode="auto">
            <a:xfrm flipH="1" flipV="1">
              <a:off x="3923916" y="3025368"/>
              <a:ext cx="2160280" cy="508855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0" name="矩形 19"/>
            <p:cNvSpPr/>
            <p:nvPr/>
          </p:nvSpPr>
          <p:spPr>
            <a:xfrm>
              <a:off x="6156564" y="2612061"/>
              <a:ext cx="1315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kern="1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1fC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69533" y="4797148"/>
              <a:ext cx="348996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可分辨最小电荷量为</a:t>
              </a:r>
              <a:r>
                <a:rPr lang="en-US" altLang="zh-CN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2fC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05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探测器联调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通过</a:t>
            </a:r>
            <a:r>
              <a:rPr lang="en-US" altLang="zh-CN" dirty="0" smtClean="0"/>
              <a:t>S</a:t>
            </a:r>
            <a:r>
              <a:rPr lang="zh-CN" altLang="en-US" dirty="0" smtClean="0"/>
              <a:t>曲线测量噪声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不接探测器和接上探测器分别测量</a:t>
            </a:r>
            <a:r>
              <a:rPr lang="en-US" altLang="zh-CN" dirty="0" smtClean="0"/>
              <a:t>0</a:t>
            </a:r>
            <a:r>
              <a:rPr lang="zh-CN" altLang="en-US" dirty="0" smtClean="0"/>
              <a:t>输入</a:t>
            </a:r>
            <a:r>
              <a:rPr lang="en-US" altLang="zh-CN" dirty="0" smtClean="0"/>
              <a:t>S</a:t>
            </a:r>
            <a:r>
              <a:rPr lang="zh-CN" altLang="en-US" dirty="0" smtClean="0"/>
              <a:t>曲线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9" r="7098"/>
          <a:stretch/>
        </p:blipFill>
        <p:spPr>
          <a:xfrm>
            <a:off x="4135419" y="2857609"/>
            <a:ext cx="4231341" cy="3600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04571" y="4195944"/>
            <a:ext cx="26308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不接探测器噪声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~0.25fC</a:t>
            </a: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接上探测器噪声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~0.35fC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998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探测器联调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宇宙线测量探测效率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串扰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宇宙线主要是高能的</a:t>
            </a:r>
            <a:r>
              <a:rPr lang="en-US" altLang="zh-CN" dirty="0" smtClean="0"/>
              <a:t>μ</a:t>
            </a:r>
            <a:r>
              <a:rPr lang="zh-CN" altLang="en-US" dirty="0" smtClean="0"/>
              <a:t>子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通过读回数据包和总触发数测量探测效率</a:t>
            </a:r>
            <a:endParaRPr lang="en-US" altLang="zh-CN" dirty="0"/>
          </a:p>
          <a:p>
            <a:pPr lvl="2"/>
            <a:r>
              <a:rPr lang="zh-CN" altLang="en-US" sz="2000" dirty="0" smtClean="0"/>
              <a:t>效率</a:t>
            </a:r>
            <a:r>
              <a:rPr lang="zh-CN" altLang="en-US" sz="2000" dirty="0"/>
              <a:t>：</a:t>
            </a:r>
            <a:r>
              <a:rPr lang="en-US" altLang="zh-CN" sz="2000" dirty="0"/>
              <a:t>10981/13000</a:t>
            </a:r>
            <a:r>
              <a:rPr lang="zh-CN" altLang="en-US" sz="2000" dirty="0"/>
              <a:t>～</a:t>
            </a:r>
            <a:r>
              <a:rPr lang="en-US" altLang="zh-CN" sz="2000" dirty="0"/>
              <a:t>84.5</a:t>
            </a:r>
            <a:r>
              <a:rPr lang="en-US" altLang="zh-CN" sz="2000" dirty="0" smtClean="0"/>
              <a:t>%</a:t>
            </a:r>
          </a:p>
          <a:p>
            <a:pPr lvl="1"/>
            <a:r>
              <a:rPr lang="zh-CN" altLang="en-US" sz="2800" dirty="0" smtClean="0"/>
              <a:t>串扰</a:t>
            </a:r>
            <a:endParaRPr lang="en-US" altLang="zh-CN" sz="2800" dirty="0" smtClean="0"/>
          </a:p>
          <a:p>
            <a:pPr lvl="2"/>
            <a:r>
              <a:rPr lang="zh-CN" altLang="en-US" dirty="0" smtClean="0"/>
              <a:t>宇宙线击中的</a:t>
            </a:r>
            <a:r>
              <a:rPr lang="en-US" altLang="zh-CN" dirty="0" smtClean="0"/>
              <a:t>Pad</a:t>
            </a:r>
            <a:r>
              <a:rPr lang="zh-CN" altLang="en-US" dirty="0" smtClean="0"/>
              <a:t>周围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的过阈情况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对周围</a:t>
            </a:r>
            <a:r>
              <a:rPr lang="en-US" altLang="zh-CN" dirty="0" smtClean="0"/>
              <a:t>Pad</a:t>
            </a:r>
            <a:r>
              <a:rPr lang="zh-CN" altLang="en-US" dirty="0" smtClean="0"/>
              <a:t>有影响的事例数～</a:t>
            </a:r>
            <a:r>
              <a:rPr lang="en-US" altLang="zh-CN" dirty="0" smtClean="0"/>
              <a:t>1.5%</a:t>
            </a:r>
            <a:endParaRPr lang="en-US" altLang="zh-CN" sz="2000" dirty="0"/>
          </a:p>
          <a:p>
            <a:pPr marL="384048" lvl="2" indent="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144" y="4875476"/>
            <a:ext cx="1552443" cy="15459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778" y="2057400"/>
            <a:ext cx="7107982" cy="1807433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2298700" y="2222500"/>
            <a:ext cx="736600" cy="16423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00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3"/>
          <a:stretch/>
        </p:blipFill>
        <p:spPr>
          <a:xfrm>
            <a:off x="4632176" y="2934350"/>
            <a:ext cx="4523383" cy="3600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探测器联调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片外</a:t>
            </a:r>
            <a:r>
              <a:rPr lang="en-US" altLang="zh-CN" dirty="0" smtClean="0"/>
              <a:t>ADC</a:t>
            </a:r>
            <a:r>
              <a:rPr lang="zh-CN" altLang="en-US" dirty="0" smtClean="0"/>
              <a:t>测量成形峰值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芯片提供模拟输出用于测试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AD9220 12-bitADC</a:t>
            </a:r>
            <a:r>
              <a:rPr lang="zh-CN" altLang="en-US" dirty="0" smtClean="0"/>
              <a:t>进行测量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1240" y="2857609"/>
            <a:ext cx="4800000" cy="3600000"/>
            <a:chOff x="0" y="3258000"/>
            <a:chExt cx="4800000" cy="3600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258000"/>
              <a:ext cx="4800000" cy="3600000"/>
            </a:xfrm>
            <a:prstGeom prst="rect">
              <a:avLst/>
            </a:prstGeom>
          </p:spPr>
        </p:pic>
        <p:cxnSp>
          <p:nvCxnSpPr>
            <p:cNvPr id="7" name="直接箭头连接符 6"/>
            <p:cNvCxnSpPr/>
            <p:nvPr/>
          </p:nvCxnSpPr>
          <p:spPr>
            <a:xfrm flipV="1">
              <a:off x="1307592" y="4983480"/>
              <a:ext cx="100584" cy="365760"/>
            </a:xfrm>
            <a:prstGeom prst="straightConnector1">
              <a:avLst/>
            </a:prstGeom>
            <a:ln>
              <a:solidFill>
                <a:srgbClr val="00D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764013" y="5289695"/>
              <a:ext cx="10871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00DF00"/>
                  </a:solidFill>
                </a:rPr>
                <a:t>Hold</a:t>
              </a:r>
              <a:r>
                <a:rPr lang="zh-CN" altLang="en-US" dirty="0" smtClean="0">
                  <a:solidFill>
                    <a:srgbClr val="00DF00"/>
                  </a:solidFill>
                </a:rPr>
                <a:t>信号</a:t>
              </a:r>
              <a:endParaRPr lang="zh-CN" altLang="en-US" dirty="0">
                <a:solidFill>
                  <a:srgbClr val="00DF00"/>
                </a:solidFill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 flipV="1">
              <a:off x="3291840" y="4837176"/>
              <a:ext cx="9144" cy="586628"/>
            </a:xfrm>
            <a:prstGeom prst="straightConnector1">
              <a:avLst/>
            </a:prstGeom>
            <a:ln>
              <a:solidFill>
                <a:srgbClr val="00E8E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2861772" y="5364259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E8E8"/>
                  </a:solidFill>
                </a:rPr>
                <a:t>峰保</a:t>
              </a:r>
              <a:r>
                <a:rPr lang="zh-CN" altLang="en-US" dirty="0" smtClean="0">
                  <a:solidFill>
                    <a:srgbClr val="00E8E8"/>
                  </a:solidFill>
                </a:rPr>
                <a:t>输出</a:t>
              </a:r>
              <a:endParaRPr lang="zh-CN" altLang="en-US" dirty="0">
                <a:solidFill>
                  <a:srgbClr val="00E8E8"/>
                </a:solidFill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>
              <a:off x="2400000" y="3730752"/>
              <a:ext cx="382006" cy="265176"/>
            </a:xfrm>
            <a:prstGeom prst="straightConnector1">
              <a:avLst/>
            </a:prstGeom>
            <a:ln>
              <a:solidFill>
                <a:srgbClr val="F5F4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946714" y="3420965"/>
              <a:ext cx="22756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rgbClr val="F5F400"/>
                  </a:solidFill>
                </a:rPr>
                <a:t>Low Gain Shaper </a:t>
              </a:r>
              <a:r>
                <a:rPr lang="zh-CN" altLang="en-US" dirty="0" smtClean="0">
                  <a:solidFill>
                    <a:srgbClr val="F5F400"/>
                  </a:solidFill>
                </a:rPr>
                <a:t>输出</a:t>
              </a:r>
              <a:endParaRPr lang="zh-CN" altLang="en-US" dirty="0">
                <a:solidFill>
                  <a:srgbClr val="F5F4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105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探测器联调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4026947" cy="5207650"/>
          </a:xfrm>
        </p:spPr>
        <p:txBody>
          <a:bodyPr/>
          <a:lstStyle/>
          <a:p>
            <a:r>
              <a:rPr lang="zh-CN" altLang="en-US" dirty="0" smtClean="0"/>
              <a:t>片外</a:t>
            </a:r>
            <a:r>
              <a:rPr lang="en-US" altLang="zh-CN" dirty="0" smtClean="0"/>
              <a:t>ADC</a:t>
            </a:r>
            <a:r>
              <a:rPr lang="zh-CN" altLang="en-US" dirty="0" smtClean="0"/>
              <a:t>测量均匀性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测量</a:t>
            </a:r>
            <a:r>
              <a:rPr lang="en-US" altLang="zh-CN" dirty="0" smtClean="0"/>
              <a:t>8keV X</a:t>
            </a:r>
            <a:r>
              <a:rPr lang="zh-CN" altLang="en-US" dirty="0"/>
              <a:t>射线</a:t>
            </a:r>
            <a:r>
              <a:rPr lang="zh-CN" altLang="en-US" dirty="0" smtClean="0"/>
              <a:t>能谱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测量不同的</a:t>
            </a:r>
            <a:r>
              <a:rPr lang="en-US" altLang="zh-CN" dirty="0" smtClean="0"/>
              <a:t>Pad</a:t>
            </a:r>
            <a:r>
              <a:rPr lang="zh-CN" altLang="en-US" dirty="0" smtClean="0"/>
              <a:t>能谱峰位得到探测器均匀性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33"/>
          <a:stretch/>
        </p:blipFill>
        <p:spPr>
          <a:xfrm>
            <a:off x="5294107" y="950375"/>
            <a:ext cx="3710737" cy="288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0" r="7143"/>
          <a:stretch/>
        </p:blipFill>
        <p:spPr>
          <a:xfrm>
            <a:off x="450422" y="4238470"/>
            <a:ext cx="3325887" cy="252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3" r="6814" b="6493"/>
          <a:stretch/>
        </p:blipFill>
        <p:spPr>
          <a:xfrm>
            <a:off x="4849906" y="4080963"/>
            <a:ext cx="3599580" cy="252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/>
              <p:cNvSpPr txBox="1"/>
              <p:nvPr/>
            </p:nvSpPr>
            <p:spPr>
              <a:xfrm>
                <a:off x="4220510" y="3588328"/>
                <a:ext cx="1598899" cy="1166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Mean: 0.726</a:t>
                </a:r>
              </a:p>
              <a:p>
                <a:r>
                  <a:rPr lang="en-US" altLang="zh-CN" dirty="0" smtClean="0"/>
                  <a:t>RMS: 0.1383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𝑅𝑀𝑆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𝑀𝑒𝑎𝑛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=19%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0510" y="3588328"/>
                <a:ext cx="1598899" cy="1166730"/>
              </a:xfrm>
              <a:prstGeom prst="rect">
                <a:avLst/>
              </a:prstGeom>
              <a:blipFill rotWithShape="0">
                <a:blip r:embed="rId5"/>
                <a:stretch>
                  <a:fillRect l="-3042" t="-31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/>
          <p:cNvSpPr txBox="1"/>
          <p:nvPr/>
        </p:nvSpPr>
        <p:spPr>
          <a:xfrm>
            <a:off x="822959" y="3830375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间隔一个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Pad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测量一次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627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背景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CEPC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介绍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取样型量能器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粒子流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算法与半数字化读出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读出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电子学方案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Microroc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芯片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设计方案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芯片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探测器联调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/>
              <a:t>下一步方案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FEB</a:t>
            </a:r>
            <a:r>
              <a:rPr lang="zh-CN" altLang="en-US" dirty="0" smtClean="0"/>
              <a:t>板方案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DIF</a:t>
            </a:r>
            <a:r>
              <a:rPr lang="zh-CN" altLang="en-US" dirty="0" smtClean="0"/>
              <a:t>板方案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63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9658411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"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下一步方案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将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集成到探测器背面</a:t>
            </a:r>
            <a:endParaRPr lang="en-US" altLang="zh-CN" dirty="0" smtClean="0"/>
          </a:p>
          <a:p>
            <a:pPr lvl="1"/>
            <a:r>
              <a:rPr lang="zh-CN" altLang="en-US" dirty="0"/>
              <a:t>每</a:t>
            </a:r>
            <a:r>
              <a:rPr lang="zh-CN" altLang="en-US" dirty="0" smtClean="0"/>
              <a:t>层</a:t>
            </a:r>
            <a:r>
              <a:rPr lang="en-US" altLang="zh-CN" dirty="0" smtClean="0"/>
              <a:t>FEB</a:t>
            </a:r>
            <a:r>
              <a:rPr lang="zh-CN" altLang="en-US" dirty="0" smtClean="0"/>
              <a:t>板由一个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板控制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多个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板由一个</a:t>
            </a:r>
            <a:r>
              <a:rPr lang="en-US" altLang="zh-CN" dirty="0" smtClean="0"/>
              <a:t>DAQ</a:t>
            </a:r>
            <a:r>
              <a:rPr lang="zh-CN" altLang="en-US" dirty="0" smtClean="0"/>
              <a:t>板控制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26</a:t>
            </a:fld>
            <a:endParaRPr 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1402216" y="2881965"/>
            <a:ext cx="6385285" cy="3575644"/>
            <a:chOff x="1385721" y="2635076"/>
            <a:chExt cx="6385285" cy="3575644"/>
          </a:xfrm>
        </p:grpSpPr>
        <p:sp>
          <p:nvSpPr>
            <p:cNvPr id="7" name="矩形 6"/>
            <p:cNvSpPr/>
            <p:nvPr/>
          </p:nvSpPr>
          <p:spPr>
            <a:xfrm>
              <a:off x="4559300" y="3878205"/>
              <a:ext cx="777876" cy="286871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85721" y="2635076"/>
              <a:ext cx="3211706" cy="306000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81806" y="2847650"/>
              <a:ext cx="2489200" cy="2347980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2281382" y="5841388"/>
              <a:ext cx="7585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FEB</a:t>
              </a:r>
              <a:r>
                <a:rPr lang="zh-CN" altLang="en-US" dirty="0" smtClean="0"/>
                <a:t>板</a:t>
              </a:r>
              <a:endParaRPr lang="zh-CN" alt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65570" y="5841388"/>
              <a:ext cx="721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DIF</a:t>
              </a:r>
              <a:r>
                <a:rPr lang="zh-CN" altLang="en-US" dirty="0" smtClean="0"/>
                <a:t>板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2324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FEB</a:t>
            </a:r>
            <a:r>
              <a:rPr lang="zh-CN" altLang="en-US" dirty="0" smtClean="0"/>
              <a:t>板方案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3861205" cy="5207650"/>
          </a:xfrm>
        </p:spPr>
        <p:txBody>
          <a:bodyPr/>
          <a:lstStyle/>
          <a:p>
            <a:r>
              <a:rPr lang="zh-CN" altLang="en-US" sz="2800" dirty="0"/>
              <a:t>阳极板分为</a:t>
            </a:r>
            <a:r>
              <a:rPr lang="en-US" altLang="zh-CN" sz="2800" dirty="0"/>
              <a:t>16</a:t>
            </a:r>
            <a:r>
              <a:rPr lang="zh-CN" altLang="en-US" sz="2800" dirty="0"/>
              <a:t>个区域</a:t>
            </a:r>
            <a:endParaRPr lang="en-US" altLang="zh-CN" sz="2800" dirty="0"/>
          </a:p>
          <a:p>
            <a:pPr lvl="1"/>
            <a:r>
              <a:rPr lang="zh-CN" altLang="en-US" sz="2400" dirty="0"/>
              <a:t>不足</a:t>
            </a:r>
            <a:r>
              <a:rPr lang="en-US" altLang="zh-CN" sz="2400" dirty="0"/>
              <a:t>64</a:t>
            </a:r>
            <a:r>
              <a:rPr lang="zh-CN" altLang="en-US" sz="2400" dirty="0"/>
              <a:t>个</a:t>
            </a:r>
            <a:r>
              <a:rPr lang="en-US" altLang="zh-CN" sz="2400" dirty="0"/>
              <a:t>Pad</a:t>
            </a:r>
            <a:r>
              <a:rPr lang="zh-CN" altLang="en-US" sz="2400" dirty="0"/>
              <a:t>区域</a:t>
            </a:r>
            <a:r>
              <a:rPr lang="en-US" altLang="zh-CN" sz="2400" dirty="0"/>
              <a:t>ASIC</a:t>
            </a:r>
            <a:r>
              <a:rPr lang="zh-CN" altLang="en-US" sz="2400" dirty="0"/>
              <a:t>输入端接地</a:t>
            </a:r>
            <a:endParaRPr lang="en-US" altLang="zh-CN" sz="2400" dirty="0"/>
          </a:p>
          <a:p>
            <a:pPr lvl="1"/>
            <a:r>
              <a:rPr lang="zh-CN" altLang="en-US" sz="2400" dirty="0"/>
              <a:t>所有的</a:t>
            </a:r>
            <a:r>
              <a:rPr lang="en-US" altLang="zh-CN" sz="2400" dirty="0"/>
              <a:t>Pad</a:t>
            </a:r>
            <a:r>
              <a:rPr lang="zh-CN" altLang="en-US" sz="2400" dirty="0"/>
              <a:t>用</a:t>
            </a:r>
            <a:r>
              <a:rPr lang="en-US" altLang="zh-CN" sz="2400" dirty="0"/>
              <a:t>0603</a:t>
            </a:r>
            <a:r>
              <a:rPr lang="zh-CN" altLang="en-US" sz="2400" dirty="0"/>
              <a:t>的电阻</a:t>
            </a:r>
            <a:r>
              <a:rPr lang="en-US" altLang="zh-CN" sz="2400" dirty="0"/>
              <a:t>1MΩ</a:t>
            </a:r>
            <a:r>
              <a:rPr lang="zh-CN" altLang="en-US" sz="2400" dirty="0"/>
              <a:t>接地</a:t>
            </a:r>
            <a:endParaRPr lang="en-US" altLang="zh-CN" sz="2400" dirty="0"/>
          </a:p>
          <a:p>
            <a:pPr lvl="1"/>
            <a:r>
              <a:rPr lang="zh-CN" altLang="en-US" sz="2400" dirty="0"/>
              <a:t>每个区域选一个</a:t>
            </a:r>
            <a:r>
              <a:rPr lang="en-US" altLang="zh-CN" sz="2400" dirty="0"/>
              <a:t>pad</a:t>
            </a:r>
            <a:r>
              <a:rPr lang="zh-CN" altLang="en-US" sz="2400" dirty="0"/>
              <a:t>引出到</a:t>
            </a:r>
            <a:r>
              <a:rPr lang="en-US" altLang="zh-CN" sz="2400" dirty="0"/>
              <a:t>SMA</a:t>
            </a:r>
            <a:r>
              <a:rPr lang="zh-CN" altLang="en-US" sz="2400" dirty="0"/>
              <a:t>上</a:t>
            </a:r>
            <a:r>
              <a:rPr lang="en-US" altLang="zh-CN" sz="2400" dirty="0"/>
              <a:t>(</a:t>
            </a:r>
            <a:r>
              <a:rPr lang="zh-CN" altLang="en-US" sz="2400" dirty="0"/>
              <a:t>用</a:t>
            </a:r>
            <a:r>
              <a:rPr lang="en-US" altLang="zh-CN" sz="2400" dirty="0"/>
              <a:t>0Ω</a:t>
            </a:r>
            <a:r>
              <a:rPr lang="zh-CN" altLang="en-US" sz="2400" dirty="0"/>
              <a:t>电阻做跳线</a:t>
            </a:r>
            <a:r>
              <a:rPr lang="en-US" altLang="zh-CN" sz="2400" dirty="0"/>
              <a:t>)</a:t>
            </a: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164" y="2317887"/>
            <a:ext cx="4459836" cy="4464000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839094" y="1613647"/>
            <a:ext cx="4053841" cy="55670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484" y="1100831"/>
            <a:ext cx="3061275" cy="1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7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FEB</a:t>
            </a:r>
            <a:r>
              <a:rPr lang="zh-CN" altLang="en-US" dirty="0" smtClean="0"/>
              <a:t>板方案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设计方案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10</a:t>
            </a:r>
            <a:r>
              <a:rPr lang="zh-CN" altLang="en-US" dirty="0" smtClean="0"/>
              <a:t>层盲埋孔板，除机械孔外无通孔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Bottom</a:t>
            </a:r>
            <a:r>
              <a:rPr lang="zh-CN" altLang="en-US" dirty="0" smtClean="0"/>
              <a:t>层不能走线，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层走线层</a:t>
            </a:r>
            <a:endParaRPr lang="en-US" altLang="zh-CN" dirty="0"/>
          </a:p>
          <a:p>
            <a:pPr lvl="2"/>
            <a:r>
              <a:rPr lang="zh-CN" altLang="en-US" dirty="0"/>
              <a:t>阳极板需要多出一部分用于放通孔器件</a:t>
            </a:r>
            <a:endParaRPr lang="en-US" altLang="zh-CN" dirty="0"/>
          </a:p>
          <a:p>
            <a:pPr lvl="1"/>
            <a:r>
              <a:rPr lang="zh-CN" altLang="en-US" dirty="0"/>
              <a:t>表贴</a:t>
            </a:r>
            <a:r>
              <a:rPr lang="en-US" altLang="zh-CN" dirty="0"/>
              <a:t>SMA</a:t>
            </a:r>
          </a:p>
          <a:p>
            <a:pPr lvl="2"/>
            <a:r>
              <a:rPr lang="en-US" altLang="zh-CN" dirty="0"/>
              <a:t>CTest</a:t>
            </a:r>
            <a:r>
              <a:rPr lang="zh-CN" altLang="en-US" dirty="0"/>
              <a:t>管脚</a:t>
            </a:r>
            <a:endParaRPr lang="en-US" altLang="zh-CN" dirty="0"/>
          </a:p>
          <a:p>
            <a:pPr lvl="1"/>
            <a:r>
              <a:rPr lang="zh-CN" altLang="en-US" dirty="0" smtClean="0"/>
              <a:t>需要</a:t>
            </a:r>
            <a:r>
              <a:rPr lang="zh-CN" altLang="en-US" dirty="0"/>
              <a:t>和</a:t>
            </a:r>
            <a:r>
              <a:rPr lang="en-US" altLang="zh-CN" dirty="0"/>
              <a:t>DIF</a:t>
            </a:r>
            <a:r>
              <a:rPr lang="zh-CN" altLang="en-US" dirty="0"/>
              <a:t>通信的信号</a:t>
            </a:r>
            <a:r>
              <a:rPr lang="zh-CN" altLang="en-US" dirty="0" smtClean="0"/>
              <a:t>数目共</a:t>
            </a:r>
            <a:r>
              <a:rPr lang="en-US" altLang="zh-CN" dirty="0"/>
              <a:t>102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ERNI</a:t>
            </a:r>
            <a:r>
              <a:rPr lang="zh-CN" altLang="en-US" dirty="0" smtClean="0"/>
              <a:t>连接器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28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249" y="2615112"/>
            <a:ext cx="2419839" cy="23282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0697" y="1098653"/>
            <a:ext cx="1353312" cy="121310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2" t="44706" r="15686" b="39869"/>
          <a:stretch/>
        </p:blipFill>
        <p:spPr>
          <a:xfrm>
            <a:off x="5246180" y="5572860"/>
            <a:ext cx="3600000" cy="6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5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电源</a:t>
            </a:r>
            <a:r>
              <a:rPr lang="zh-CN" altLang="en-US" dirty="0"/>
              <a:t>芯片</a:t>
            </a:r>
            <a:r>
              <a:rPr lang="en-US" altLang="zh-CN" dirty="0" smtClean="0"/>
              <a:t>TPS7A85</a:t>
            </a:r>
          </a:p>
          <a:p>
            <a:pPr lvl="1"/>
            <a:r>
              <a:rPr lang="zh-CN" altLang="en-US" dirty="0" smtClean="0"/>
              <a:t>最大电流</a:t>
            </a:r>
            <a:r>
              <a:rPr lang="en-US" altLang="zh-CN" dirty="0" smtClean="0"/>
              <a:t>4A</a:t>
            </a:r>
          </a:p>
          <a:p>
            <a:pPr lvl="1"/>
            <a:r>
              <a:rPr lang="en-US" altLang="zh-CN" dirty="0" smtClean="0"/>
              <a:t>RMS</a:t>
            </a:r>
            <a:r>
              <a:rPr lang="zh-CN" altLang="en-US" dirty="0" smtClean="0"/>
              <a:t>噪声</a:t>
            </a:r>
            <a:r>
              <a:rPr lang="en-US" altLang="zh-CN" dirty="0" smtClean="0"/>
              <a:t>4.4uV</a:t>
            </a:r>
          </a:p>
          <a:p>
            <a:pPr lvl="1"/>
            <a:r>
              <a:rPr lang="en-US" altLang="zh-CN" dirty="0" smtClean="0"/>
              <a:t>PSRR(</a:t>
            </a:r>
            <a:r>
              <a:rPr lang="zh-CN" altLang="en-US" dirty="0" smtClean="0"/>
              <a:t>纹波抑制比</a:t>
            </a:r>
            <a:r>
              <a:rPr lang="en-US" altLang="zh-CN" dirty="0" smtClean="0"/>
              <a:t>): 40dB(f = 10kHz, </a:t>
            </a:r>
            <a:r>
              <a:rPr lang="en-US" altLang="zh-CN" dirty="0" err="1" smtClean="0"/>
              <a:t>Vout</a:t>
            </a:r>
            <a:r>
              <a:rPr lang="en-US" altLang="zh-CN" dirty="0" smtClean="0"/>
              <a:t> = 3.3V)</a:t>
            </a:r>
          </a:p>
          <a:p>
            <a:r>
              <a:rPr lang="en-US" altLang="zh-CN" dirty="0" smtClean="0"/>
              <a:t>FEB</a:t>
            </a:r>
            <a:r>
              <a:rPr lang="zh-CN" altLang="en-US" dirty="0" smtClean="0"/>
              <a:t>板上有一片</a:t>
            </a:r>
            <a:r>
              <a:rPr lang="en-US" altLang="zh-CN" dirty="0" smtClean="0"/>
              <a:t>TPS7A85</a:t>
            </a:r>
            <a:r>
              <a:rPr lang="zh-CN" altLang="en-US" dirty="0" smtClean="0"/>
              <a:t>提供</a:t>
            </a:r>
            <a:r>
              <a:rPr lang="en-US" altLang="zh-CN" dirty="0" smtClean="0"/>
              <a:t>3.3V</a:t>
            </a:r>
            <a:r>
              <a:rPr lang="zh-CN" altLang="en-US" dirty="0" smtClean="0"/>
              <a:t>电源</a:t>
            </a:r>
            <a:endParaRPr lang="en-US" altLang="zh-CN" dirty="0" smtClean="0"/>
          </a:p>
          <a:p>
            <a:r>
              <a:rPr lang="zh-CN" altLang="en-US" dirty="0"/>
              <a:t>也</a:t>
            </a:r>
            <a:r>
              <a:rPr lang="zh-CN" altLang="en-US" dirty="0" smtClean="0"/>
              <a:t>可以通过连接器由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板提供</a:t>
            </a:r>
            <a:r>
              <a:rPr lang="en-US" altLang="zh-CN" dirty="0" smtClean="0"/>
              <a:t>3.3V</a:t>
            </a:r>
            <a:r>
              <a:rPr lang="zh-CN" altLang="en-US" dirty="0" smtClean="0"/>
              <a:t>电源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719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CEPC</a:t>
            </a:r>
            <a:r>
              <a:rPr lang="zh-CN" altLang="en-US" dirty="0"/>
              <a:t>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CEPC</a:t>
            </a:r>
            <a:r>
              <a:rPr lang="zh-CN" altLang="en-US" dirty="0" smtClean="0"/>
              <a:t>：环形正负电子对撞机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周长</a:t>
            </a:r>
            <a:r>
              <a:rPr lang="en-US" altLang="zh-CN" dirty="0" smtClean="0"/>
              <a:t>50~70km</a:t>
            </a:r>
          </a:p>
          <a:p>
            <a:pPr lvl="1"/>
            <a:r>
              <a:rPr lang="zh-CN" altLang="en-US" dirty="0"/>
              <a:t>质心</a:t>
            </a:r>
            <a:r>
              <a:rPr lang="zh-CN" altLang="en-US" dirty="0" smtClean="0"/>
              <a:t>能量</a:t>
            </a:r>
            <a:r>
              <a:rPr lang="en-US" altLang="zh-CN" dirty="0" smtClean="0"/>
              <a:t>240GeV</a:t>
            </a:r>
          </a:p>
          <a:p>
            <a:pPr lvl="1"/>
            <a:r>
              <a:rPr lang="en-US" altLang="zh-CN" dirty="0" smtClean="0"/>
              <a:t>Higgs</a:t>
            </a:r>
            <a:r>
              <a:rPr lang="zh-CN" altLang="en-US" dirty="0" smtClean="0"/>
              <a:t>工厂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179962" y="3881863"/>
            <a:ext cx="3996518" cy="2886551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819477" y="3439897"/>
            <a:ext cx="4190280" cy="3328517"/>
            <a:chOff x="63820" y="3374348"/>
            <a:chExt cx="4190280" cy="332851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0" y="3374348"/>
              <a:ext cx="4190280" cy="332851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72546" y="5589280"/>
              <a:ext cx="71896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kern="1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ECAL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63820" y="4609335"/>
              <a:ext cx="71896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kern="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H</a:t>
              </a:r>
              <a:r>
                <a:rPr lang="en-US" altLang="zh-CN" kern="1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CAL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63820" y="6090169"/>
              <a:ext cx="104300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kern="1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Tracker</a:t>
              </a:r>
            </a:p>
          </p:txBody>
        </p:sp>
      </p:grpSp>
      <p:sp>
        <p:nvSpPr>
          <p:cNvPr id="11" name="矩形 10"/>
          <p:cNvSpPr/>
          <p:nvPr/>
        </p:nvSpPr>
        <p:spPr>
          <a:xfrm>
            <a:off x="4842426" y="3553082"/>
            <a:ext cx="10200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Muon Tracker</a:t>
            </a:r>
          </a:p>
        </p:txBody>
      </p:sp>
      <p:sp>
        <p:nvSpPr>
          <p:cNvPr id="12" name="矩形 11"/>
          <p:cNvSpPr/>
          <p:nvPr/>
        </p:nvSpPr>
        <p:spPr>
          <a:xfrm>
            <a:off x="4842426" y="4674884"/>
            <a:ext cx="566702" cy="369332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877428" y="6340384"/>
            <a:ext cx="718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jet</a:t>
            </a:r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7076638" y="6525050"/>
            <a:ext cx="840715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82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控制信号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LVDS</a:t>
            </a:r>
            <a:r>
              <a:rPr lang="zh-CN" altLang="en-US" dirty="0" smtClean="0"/>
              <a:t>信号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LVDS</a:t>
            </a:r>
            <a:r>
              <a:rPr lang="zh-CN" altLang="en-US" dirty="0" smtClean="0"/>
              <a:t>驱动器</a:t>
            </a:r>
            <a:r>
              <a:rPr lang="en-US" altLang="zh-CN" dirty="0" smtClean="0"/>
              <a:t>DS91M125</a:t>
            </a:r>
          </a:p>
          <a:p>
            <a:pPr lvl="1"/>
            <a:r>
              <a:rPr lang="en-US" altLang="zh-CN" dirty="0" smtClean="0"/>
              <a:t>1 to 4 M-LVDS</a:t>
            </a:r>
            <a:r>
              <a:rPr lang="zh-CN" altLang="en-US" dirty="0" smtClean="0"/>
              <a:t>驱动器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最高工作频率</a:t>
            </a:r>
            <a:r>
              <a:rPr lang="en-US" altLang="zh-CN" dirty="0" smtClean="0"/>
              <a:t>125M</a:t>
            </a:r>
          </a:p>
          <a:p>
            <a:pPr lvl="1"/>
            <a:r>
              <a:rPr lang="zh-CN" altLang="en-US" dirty="0" smtClean="0"/>
              <a:t>一片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需要</a:t>
            </a:r>
            <a:r>
              <a:rPr lang="en-US" altLang="zh-CN" dirty="0" smtClean="0"/>
              <a:t>4</a:t>
            </a:r>
            <a:r>
              <a:rPr lang="zh-CN" altLang="en-US" dirty="0" smtClean="0"/>
              <a:t>对</a:t>
            </a:r>
            <a:r>
              <a:rPr lang="en-US" altLang="zh-CN" dirty="0" smtClean="0"/>
              <a:t>LVDS</a:t>
            </a:r>
            <a:r>
              <a:rPr lang="zh-CN" altLang="en-US" dirty="0" smtClean="0"/>
              <a:t>信号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9" y="3723287"/>
            <a:ext cx="1255719" cy="223148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233" y="3723287"/>
            <a:ext cx="5083767" cy="304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86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控制信号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LVCMOS</a:t>
            </a:r>
            <a:r>
              <a:rPr lang="zh-CN" altLang="en-US" dirty="0" smtClean="0"/>
              <a:t>信号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信号分为两类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由</a:t>
            </a:r>
            <a:r>
              <a:rPr lang="en-US" altLang="zh-CN" dirty="0" smtClean="0"/>
              <a:t>FPGA</a:t>
            </a:r>
            <a:r>
              <a:rPr lang="zh-CN" altLang="en-US" dirty="0"/>
              <a:t>独立</a:t>
            </a:r>
            <a:r>
              <a:rPr lang="zh-CN" altLang="en-US" dirty="0" smtClean="0"/>
              <a:t>提供给每一串</a:t>
            </a:r>
            <a:r>
              <a:rPr lang="en-US" altLang="zh-CN" dirty="0" smtClean="0"/>
              <a:t>ASIC</a:t>
            </a:r>
          </a:p>
          <a:p>
            <a:pPr lvl="2"/>
            <a:r>
              <a:rPr lang="en-US" altLang="zh-CN" dirty="0" smtClean="0"/>
              <a:t>4</a:t>
            </a:r>
            <a:r>
              <a:rPr lang="zh-CN" altLang="en-US" dirty="0" smtClean="0"/>
              <a:t>串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共用信号，通过驱动器提供给</a:t>
            </a:r>
            <a:r>
              <a:rPr lang="en-US" altLang="zh-CN" dirty="0" smtClean="0"/>
              <a:t>4</a:t>
            </a:r>
            <a:r>
              <a:rPr lang="zh-CN" altLang="en-US" dirty="0" smtClean="0"/>
              <a:t>串</a:t>
            </a:r>
            <a:r>
              <a:rPr lang="en-US" altLang="zh-CN" dirty="0" smtClean="0"/>
              <a:t>ASIC</a:t>
            </a:r>
          </a:p>
          <a:p>
            <a:pPr lvl="1"/>
            <a:r>
              <a:rPr lang="zh-CN" altLang="en-US" dirty="0" smtClean="0"/>
              <a:t>将</a:t>
            </a:r>
            <a:r>
              <a:rPr lang="en-US" altLang="zh-CN" dirty="0" smtClean="0"/>
              <a:t>74ACT11244</a:t>
            </a:r>
            <a:r>
              <a:rPr lang="zh-CN" altLang="en-US" dirty="0" smtClean="0"/>
              <a:t>的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个输入端连在一起，作为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驱动</a:t>
            </a:r>
            <a:r>
              <a:rPr lang="en-US" altLang="zh-CN" dirty="0" smtClean="0"/>
              <a:t>4</a:t>
            </a:r>
            <a:r>
              <a:rPr lang="zh-CN" altLang="en-US" dirty="0" smtClean="0"/>
              <a:t>驱动器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935" y="3792071"/>
            <a:ext cx="4843062" cy="28852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361" y="3792071"/>
            <a:ext cx="1838550" cy="25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3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测试信号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377805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芯片的</a:t>
            </a:r>
            <a:r>
              <a:rPr lang="en-US" altLang="zh-CN" dirty="0" smtClean="0"/>
              <a:t>trigger</a:t>
            </a:r>
            <a:r>
              <a:rPr lang="zh-CN" altLang="en-US" dirty="0" smtClean="0"/>
              <a:t>信号通过多路选通器选通到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endParaRPr lang="en-US" altLang="zh-CN" dirty="0" smtClean="0"/>
          </a:p>
          <a:p>
            <a:pPr lvl="1"/>
            <a:r>
              <a:rPr lang="zh-CN" altLang="en-US" dirty="0"/>
              <a:t>低</a:t>
            </a:r>
            <a:r>
              <a:rPr lang="zh-CN" altLang="en-US" dirty="0" smtClean="0"/>
              <a:t>电平有效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芯片的成形输出送到</a:t>
            </a:r>
            <a:r>
              <a:rPr lang="en-US" altLang="zh-CN" dirty="0" smtClean="0"/>
              <a:t>SMA</a:t>
            </a:r>
            <a:r>
              <a:rPr lang="zh-CN" altLang="en-US" dirty="0" smtClean="0"/>
              <a:t>上</a:t>
            </a:r>
            <a:endParaRPr lang="en-US" altLang="zh-CN" dirty="0" smtClean="0"/>
          </a:p>
          <a:p>
            <a:r>
              <a:rPr lang="zh-CN" altLang="en-US" dirty="0" smtClean="0"/>
              <a:t>芯片的峰保输出送到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板，由</a:t>
            </a:r>
            <a:r>
              <a:rPr lang="en-US" altLang="zh-CN" dirty="0" smtClean="0"/>
              <a:t>ADC</a:t>
            </a:r>
            <a:r>
              <a:rPr lang="zh-CN" altLang="en-US" dirty="0" smtClean="0"/>
              <a:t>进行采集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633" y="1836082"/>
            <a:ext cx="5904901" cy="265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9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刻度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601923"/>
          </a:xfrm>
        </p:spPr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DAC</a:t>
            </a:r>
            <a:r>
              <a:rPr lang="zh-CN" altLang="en-US" dirty="0"/>
              <a:t>进行</a:t>
            </a:r>
            <a:r>
              <a:rPr lang="zh-CN" altLang="en-US" dirty="0" smtClean="0"/>
              <a:t>刻度</a:t>
            </a:r>
            <a:endParaRPr lang="en-US" altLang="zh-CN" dirty="0" smtClean="0"/>
          </a:p>
          <a:p>
            <a:pPr marL="384048" lvl="2" indent="0">
              <a:buNone/>
            </a:pPr>
            <a:r>
              <a:rPr lang="en-US" altLang="zh-CN" sz="1400" dirty="0" smtClean="0"/>
              <a:t>1. </a:t>
            </a:r>
            <a:r>
              <a:rPr lang="zh-CN" altLang="zh-CN" sz="1400" dirty="0" smtClean="0"/>
              <a:t>当</a:t>
            </a:r>
            <a:r>
              <a:rPr lang="zh-CN" altLang="zh-CN" sz="1400" dirty="0"/>
              <a:t>开关断开时，电容</a:t>
            </a:r>
            <a:r>
              <a:rPr lang="en-US" altLang="zh-CN" sz="1400" dirty="0"/>
              <a:t>C1</a:t>
            </a:r>
            <a:r>
              <a:rPr lang="zh-CN" altLang="zh-CN" sz="1400" dirty="0"/>
              <a:t>上被充电至</a:t>
            </a:r>
            <a:r>
              <a:rPr lang="en-US" altLang="zh-CN" sz="1400" dirty="0"/>
              <a:t>DAC</a:t>
            </a:r>
            <a:r>
              <a:rPr lang="zh-CN" altLang="zh-CN" sz="1400" dirty="0"/>
              <a:t>输出电压值</a:t>
            </a:r>
            <a:r>
              <a:rPr lang="en-US" altLang="zh-CN" sz="1400" dirty="0" smtClean="0"/>
              <a:t>Vo</a:t>
            </a:r>
          </a:p>
          <a:p>
            <a:pPr marL="384048" lvl="2" indent="0">
              <a:buNone/>
            </a:pPr>
            <a:r>
              <a:rPr lang="en-US" altLang="zh-CN" sz="1400" dirty="0" smtClean="0"/>
              <a:t>2. </a:t>
            </a:r>
            <a:r>
              <a:rPr lang="zh-CN" altLang="zh-CN" sz="1400" dirty="0" smtClean="0"/>
              <a:t>模拟</a:t>
            </a:r>
            <a:r>
              <a:rPr lang="zh-CN" altLang="zh-CN" sz="1400" dirty="0"/>
              <a:t>开关闭合，</a:t>
            </a:r>
            <a:r>
              <a:rPr lang="en-US" altLang="zh-CN" sz="1400" dirty="0"/>
              <a:t>C1</a:t>
            </a:r>
            <a:r>
              <a:rPr lang="zh-CN" altLang="zh-CN" sz="1400" dirty="0"/>
              <a:t>上电荷通过</a:t>
            </a:r>
            <a:r>
              <a:rPr lang="en-US" altLang="zh-CN" sz="1400" dirty="0"/>
              <a:t>S1</a:t>
            </a:r>
            <a:r>
              <a:rPr lang="zh-CN" altLang="zh-CN" sz="1400" dirty="0"/>
              <a:t>流走，电压快速下降，由于</a:t>
            </a:r>
            <a:r>
              <a:rPr lang="en-US" altLang="zh-CN" sz="1400" dirty="0"/>
              <a:t>S1</a:t>
            </a:r>
            <a:r>
              <a:rPr lang="zh-CN" altLang="zh-CN" sz="1400" dirty="0"/>
              <a:t>的导通电阻极小，电压下降时间很短，阶跃信号产生</a:t>
            </a:r>
          </a:p>
          <a:p>
            <a:pPr marL="384048" lvl="2" indent="0">
              <a:buNone/>
            </a:pPr>
            <a:r>
              <a:rPr lang="en-US" altLang="zh-CN" sz="1400" dirty="0" smtClean="0"/>
              <a:t>3. </a:t>
            </a:r>
            <a:r>
              <a:rPr lang="zh-CN" altLang="zh-CN" sz="1400" dirty="0" smtClean="0"/>
              <a:t>开关</a:t>
            </a:r>
            <a:r>
              <a:rPr lang="zh-CN" altLang="zh-CN" sz="1400" dirty="0"/>
              <a:t>再次断开，</a:t>
            </a:r>
            <a:r>
              <a:rPr lang="en-US" altLang="zh-CN" sz="1400" dirty="0"/>
              <a:t>DAC</a:t>
            </a:r>
            <a:r>
              <a:rPr lang="zh-CN" altLang="zh-CN" sz="1400" dirty="0"/>
              <a:t>通过</a:t>
            </a:r>
            <a:r>
              <a:rPr lang="en-US" altLang="zh-CN" sz="1400" dirty="0"/>
              <a:t>R1</a:t>
            </a:r>
            <a:r>
              <a:rPr lang="zh-CN" altLang="zh-CN" sz="1400" dirty="0"/>
              <a:t>对电容</a:t>
            </a:r>
            <a:r>
              <a:rPr lang="en-US" altLang="zh-CN" sz="1400" dirty="0"/>
              <a:t>C1</a:t>
            </a:r>
            <a:r>
              <a:rPr lang="zh-CN" altLang="zh-CN" sz="1400" dirty="0"/>
              <a:t>进行</a:t>
            </a:r>
            <a:r>
              <a:rPr lang="zh-CN" altLang="zh-CN" sz="1400" dirty="0" smtClean="0"/>
              <a:t>充电</a:t>
            </a:r>
            <a:endParaRPr lang="en-US" altLang="zh-CN" sz="1400" dirty="0" smtClean="0"/>
          </a:p>
          <a:p>
            <a:pPr lvl="1"/>
            <a:r>
              <a:rPr lang="en-US" altLang="zh-CN" dirty="0" smtClean="0"/>
              <a:t>DAC</a:t>
            </a:r>
            <a:r>
              <a:rPr lang="zh-CN" altLang="en-US" dirty="0"/>
              <a:t>芯片</a:t>
            </a:r>
            <a:r>
              <a:rPr lang="en-US" altLang="zh-CN" dirty="0" smtClean="0"/>
              <a:t>TLV5618</a:t>
            </a:r>
          </a:p>
          <a:p>
            <a:pPr lvl="2"/>
            <a:r>
              <a:rPr lang="en-US" altLang="zh-CN" dirty="0" smtClean="0"/>
              <a:t>12-bit</a:t>
            </a:r>
            <a:r>
              <a:rPr lang="zh-CN" altLang="en-US" dirty="0" smtClean="0"/>
              <a:t>，参考电压选择</a:t>
            </a:r>
            <a:r>
              <a:rPr lang="en-US" altLang="zh-CN" dirty="0" smtClean="0"/>
              <a:t>1.25V</a:t>
            </a:r>
          </a:p>
          <a:p>
            <a:pPr lvl="2"/>
            <a:r>
              <a:rPr lang="zh-CN" altLang="en-US" dirty="0"/>
              <a:t>一</a:t>
            </a:r>
            <a:r>
              <a:rPr lang="zh-CN" altLang="en-US" dirty="0" smtClean="0"/>
              <a:t>片芯片有两个输出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673" y="2605240"/>
            <a:ext cx="3248700" cy="163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713" y="4490271"/>
            <a:ext cx="4698941" cy="10184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13" y="4240040"/>
            <a:ext cx="3594446" cy="2311541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8203517" y="3076575"/>
            <a:ext cx="641651" cy="17811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93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594596"/>
          </a:xfrm>
        </p:spPr>
        <p:txBody>
          <a:bodyPr/>
          <a:lstStyle/>
          <a:p>
            <a:r>
              <a:rPr lang="en-US" altLang="zh-CN" dirty="0" smtClean="0"/>
              <a:t>FPGA</a:t>
            </a:r>
            <a:r>
              <a:rPr lang="zh-CN" altLang="en-US" dirty="0" smtClean="0"/>
              <a:t>采用</a:t>
            </a:r>
            <a:r>
              <a:rPr lang="en-US" altLang="zh-CN" dirty="0" smtClean="0"/>
              <a:t>A7100T</a:t>
            </a:r>
          </a:p>
          <a:p>
            <a:r>
              <a:rPr lang="en-US" altLang="zh-CN" dirty="0" smtClean="0"/>
              <a:t>Type C</a:t>
            </a:r>
            <a:r>
              <a:rPr lang="zh-CN" altLang="en-US" dirty="0" smtClean="0"/>
              <a:t>接口用于和</a:t>
            </a:r>
            <a:r>
              <a:rPr lang="en-US" altLang="zh-CN" dirty="0" smtClean="0"/>
              <a:t>DAQ</a:t>
            </a:r>
            <a:r>
              <a:rPr lang="zh-CN" altLang="en-US" dirty="0" smtClean="0"/>
              <a:t>板通讯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Type C</a:t>
            </a:r>
            <a:r>
              <a:rPr lang="zh-CN" altLang="en-US" dirty="0" smtClean="0"/>
              <a:t>一共</a:t>
            </a:r>
            <a:r>
              <a:rPr lang="en-US" altLang="zh-CN" dirty="0" smtClean="0"/>
              <a:t>5</a:t>
            </a:r>
            <a:r>
              <a:rPr lang="zh-CN" altLang="en-US" dirty="0" smtClean="0"/>
              <a:t>对差分线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通过差分转单端芯片连到</a:t>
            </a:r>
            <a:r>
              <a:rPr lang="en-US" altLang="zh-CN" dirty="0" smtClean="0"/>
              <a:t>FPGA</a:t>
            </a:r>
          </a:p>
          <a:p>
            <a:pPr lvl="1"/>
            <a:r>
              <a:rPr lang="zh-CN" altLang="en-US" dirty="0" smtClean="0"/>
              <a:t>考虑正反插的情况，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对差分线都连到</a:t>
            </a:r>
            <a:r>
              <a:rPr lang="en-US" altLang="zh-CN" dirty="0" smtClean="0"/>
              <a:t>FPGA</a:t>
            </a:r>
            <a:r>
              <a:rPr lang="zh-CN" altLang="en-US" dirty="0" smtClean="0"/>
              <a:t>上</a:t>
            </a:r>
            <a:endParaRPr lang="en-US" altLang="zh-CN" dirty="0" smtClean="0"/>
          </a:p>
          <a:p>
            <a:r>
              <a:rPr lang="zh-CN" altLang="en-US" dirty="0" smtClean="0"/>
              <a:t>光纤用于</a:t>
            </a:r>
            <a:r>
              <a:rPr lang="en-US" altLang="zh-CN" dirty="0" smtClean="0"/>
              <a:t>FELIX</a:t>
            </a:r>
          </a:p>
          <a:p>
            <a:r>
              <a:rPr lang="en-US" altLang="zh-CN" dirty="0" smtClean="0"/>
              <a:t>AD9220</a:t>
            </a:r>
            <a:r>
              <a:rPr lang="zh-CN" altLang="en-US" dirty="0" smtClean="0"/>
              <a:t>用于测量峰保输出</a:t>
            </a:r>
            <a:endParaRPr lang="en-US" altLang="zh-CN" dirty="0" smtClean="0"/>
          </a:p>
          <a:p>
            <a:r>
              <a:rPr lang="en-US" altLang="zh-CN" dirty="0" smtClean="0"/>
              <a:t>Cy68013</a:t>
            </a:r>
            <a:r>
              <a:rPr lang="zh-CN" altLang="en-US" dirty="0" smtClean="0"/>
              <a:t>用于调试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675" y="3598421"/>
            <a:ext cx="3362325" cy="31715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 t="27107" r="36470" b="33049"/>
          <a:stretch/>
        </p:blipFill>
        <p:spPr>
          <a:xfrm rot="10800000">
            <a:off x="7623992" y="1148203"/>
            <a:ext cx="1417838" cy="806152"/>
          </a:xfrm>
          <a:prstGeom prst="rect">
            <a:avLst/>
          </a:prstGeom>
        </p:spPr>
      </p:pic>
      <p:grpSp>
        <p:nvGrpSpPr>
          <p:cNvPr id="12" name="组合 11"/>
          <p:cNvGrpSpPr>
            <a:grpSpLocks noChangeAspect="1"/>
          </p:cNvGrpSpPr>
          <p:nvPr/>
        </p:nvGrpSpPr>
        <p:grpSpPr>
          <a:xfrm>
            <a:off x="4443263" y="0"/>
            <a:ext cx="4598567" cy="1100831"/>
            <a:chOff x="5064878" y="237856"/>
            <a:chExt cx="3604957" cy="862975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64878" y="237856"/>
              <a:ext cx="3604957" cy="862975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5867400" y="480060"/>
              <a:ext cx="472440" cy="21365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867400" y="693717"/>
              <a:ext cx="472440" cy="21365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7496175" y="480060"/>
              <a:ext cx="472440" cy="21365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496175" y="693717"/>
              <a:ext cx="472440" cy="21365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6681787" y="484859"/>
              <a:ext cx="472440" cy="21365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20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进度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DIF</a:t>
            </a:r>
            <a:r>
              <a:rPr lang="zh-CN" altLang="en-US" dirty="0" smtClean="0"/>
              <a:t>板原理图除</a:t>
            </a:r>
            <a:r>
              <a:rPr lang="en-US" altLang="zh-CN" dirty="0" smtClean="0"/>
              <a:t>FPGA</a:t>
            </a:r>
            <a:r>
              <a:rPr lang="zh-CN" altLang="en-US" dirty="0" smtClean="0"/>
              <a:t>外完成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FEB</a:t>
            </a:r>
            <a:r>
              <a:rPr lang="zh-CN" altLang="en-US" dirty="0" smtClean="0"/>
              <a:t>板原理图</a:t>
            </a:r>
            <a:r>
              <a:rPr lang="zh-CN" altLang="en-US" dirty="0"/>
              <a:t>完成</a:t>
            </a:r>
            <a:endParaRPr lang="en-US" altLang="zh-CN" dirty="0" smtClean="0"/>
          </a:p>
          <a:p>
            <a:r>
              <a:rPr lang="zh-CN" altLang="en-US" dirty="0" smtClean="0"/>
              <a:t>计划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先设计</a:t>
            </a:r>
            <a:r>
              <a:rPr lang="en-US" altLang="zh-CN" dirty="0" smtClean="0"/>
              <a:t>FEB</a:t>
            </a:r>
            <a:r>
              <a:rPr lang="zh-CN" altLang="en-US" dirty="0" smtClean="0"/>
              <a:t>板</a:t>
            </a:r>
            <a:r>
              <a:rPr lang="en-US" altLang="zh-CN" dirty="0" smtClean="0"/>
              <a:t>PCB</a:t>
            </a:r>
            <a:r>
              <a:rPr lang="zh-CN" altLang="en-US" dirty="0" smtClean="0"/>
              <a:t>，以确定连接器信号顺序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再设计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r>
              <a:rPr lang="en-US" altLang="zh-CN" dirty="0" smtClean="0"/>
              <a:t>PCB</a:t>
            </a:r>
            <a:endParaRPr lang="en-US" altLang="zh-CN" dirty="0"/>
          </a:p>
          <a:p>
            <a:r>
              <a:rPr lang="zh-CN" altLang="en-US" dirty="0" smtClean="0"/>
              <a:t>遗留的一些问题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64</a:t>
            </a:r>
            <a:r>
              <a:rPr lang="zh-CN" altLang="en-US" dirty="0" smtClean="0"/>
              <a:t>通道增益一致性还没分析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只测了一片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，需要</a:t>
            </a:r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</a:p>
          <a:p>
            <a:pPr lvl="1"/>
            <a:r>
              <a:rPr lang="zh-CN" altLang="en-US" smtClean="0"/>
              <a:t>探测器效率没有确认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2800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36</a:t>
            </a:fld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271420" y="3067050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139261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取样型量能器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5101323" cy="5207650"/>
          </a:xfrm>
        </p:spPr>
        <p:txBody>
          <a:bodyPr/>
          <a:lstStyle/>
          <a:p>
            <a:r>
              <a:rPr lang="zh-CN" altLang="en-US" dirty="0" smtClean="0"/>
              <a:t>构造</a:t>
            </a:r>
            <a:endParaRPr lang="en-US" altLang="zh-CN" dirty="0" smtClean="0"/>
          </a:p>
          <a:p>
            <a:pPr lvl="1"/>
            <a:r>
              <a:rPr lang="zh-CN" altLang="en-US" dirty="0"/>
              <a:t>吸收</a:t>
            </a:r>
            <a:r>
              <a:rPr lang="zh-CN" altLang="en-US" dirty="0" smtClean="0"/>
              <a:t>层：</a:t>
            </a:r>
            <a:r>
              <a:rPr lang="en-US" altLang="zh-CN" dirty="0" smtClean="0"/>
              <a:t>Fe</a:t>
            </a:r>
            <a:r>
              <a:rPr lang="zh-CN" altLang="en-US" dirty="0" smtClean="0"/>
              <a:t>或者</a:t>
            </a:r>
            <a:r>
              <a:rPr lang="en-US" altLang="zh-CN" dirty="0" smtClean="0"/>
              <a:t>W</a:t>
            </a:r>
          </a:p>
          <a:p>
            <a:pPr lvl="1"/>
            <a:r>
              <a:rPr lang="zh-CN" altLang="en-US" dirty="0"/>
              <a:t>灵敏</a:t>
            </a:r>
            <a:r>
              <a:rPr lang="zh-CN" altLang="en-US" dirty="0" smtClean="0"/>
              <a:t>层：探测单元</a:t>
            </a:r>
            <a:r>
              <a:rPr lang="en-US" altLang="zh-CN" dirty="0" smtClean="0"/>
              <a:t>--</a:t>
            </a:r>
            <a:r>
              <a:rPr lang="zh-CN" altLang="en-US" dirty="0" smtClean="0"/>
              <a:t>气体探测器或者半导体探测器 </a:t>
            </a:r>
            <a:endParaRPr lang="en-US" altLang="zh-CN" dirty="0" smtClean="0"/>
          </a:p>
          <a:p>
            <a:r>
              <a:rPr lang="zh-CN" altLang="en-US" dirty="0"/>
              <a:t>强</a:t>
            </a:r>
            <a:r>
              <a:rPr lang="zh-CN" altLang="en-US" dirty="0" smtClean="0"/>
              <a:t>子在吸收层中产生簇射，由灵敏层对</a:t>
            </a:r>
            <a:r>
              <a:rPr lang="zh-CN" altLang="en-US" dirty="0"/>
              <a:t>粒子</a:t>
            </a:r>
            <a:r>
              <a:rPr lang="zh-CN" altLang="en-US" dirty="0" smtClean="0"/>
              <a:t>能量进行测量</a:t>
            </a:r>
            <a:endParaRPr lang="en-US" altLang="zh-CN" dirty="0" smtClean="0"/>
          </a:p>
          <a:p>
            <a:r>
              <a:rPr lang="zh-CN" altLang="en-US" dirty="0" smtClean="0"/>
              <a:t>目标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为</a:t>
            </a:r>
            <a:r>
              <a:rPr lang="en-US" altLang="zh-CN" dirty="0" smtClean="0"/>
              <a:t>40</a:t>
            </a:r>
            <a:r>
              <a:rPr lang="zh-CN" altLang="en-US" dirty="0" smtClean="0"/>
              <a:t>层</a:t>
            </a:r>
            <a:r>
              <a:rPr lang="en-US" altLang="zh-CN" dirty="0" smtClean="0"/>
              <a:t>1m</a:t>
            </a:r>
            <a:r>
              <a:rPr lang="en-US" altLang="zh-CN" baseline="30000" dirty="0" smtClean="0"/>
              <a:t>2</a:t>
            </a:r>
            <a:r>
              <a:rPr lang="zh-CN" altLang="en-US" dirty="0" smtClean="0"/>
              <a:t>强子量能器设计读出方案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470" y="1175395"/>
            <a:ext cx="3856530" cy="180304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441" y="286604"/>
            <a:ext cx="2556011" cy="215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9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对象 1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6256888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think-cell Slide" r:id="rId14" imgW="384" imgH="384" progId="TCLayout.ActiveDocument.1">
                  <p:embed/>
                </p:oleObj>
              </mc:Choice>
              <mc:Fallback>
                <p:oleObj name="think-cell Slide" r:id="rId1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latin typeface="Calibri" panose="020F0502020204030204" pitchFamily="34" charset="0"/>
              <a:ea typeface="宋体" panose="02010600030101010101" pitchFamily="2" charset="-122"/>
              <a:sym typeface="Calibri" panose="020F05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内容占位符 16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Jet</a:t>
                </a:r>
                <a:r>
                  <a:rPr lang="zh-CN" altLang="en-US" dirty="0" smtClean="0"/>
                  <a:t>能量分布</a:t>
                </a:r>
                <a:endParaRPr lang="en-US" altLang="zh-CN" dirty="0" smtClean="0"/>
              </a:p>
              <a:p>
                <a:pPr lvl="1"/>
                <a:r>
                  <a:rPr lang="zh-CN" altLang="en-US" dirty="0"/>
                  <a:t>大部分</a:t>
                </a:r>
                <a:r>
                  <a:rPr lang="zh-CN" altLang="en-US" dirty="0" smtClean="0"/>
                  <a:t>能量</a:t>
                </a:r>
                <a:r>
                  <a:rPr lang="zh-CN" altLang="en-US" dirty="0" smtClean="0"/>
                  <a:t>由量能器进行测量</a:t>
                </a:r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强子量</a:t>
                </a:r>
                <a:r>
                  <a:rPr lang="zh-CN" altLang="en-US" dirty="0"/>
                  <a:t>能</a:t>
                </a:r>
                <a:r>
                  <a:rPr lang="zh-CN" altLang="en-US" dirty="0" smtClean="0"/>
                  <a:t>器的能量分辨率不高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0.55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</m:rad>
                      </m:den>
                    </m:f>
                  </m:oMath>
                </a14:m>
                <a:endParaRPr lang="en-US" altLang="zh-CN" dirty="0" smtClean="0"/>
              </a:p>
              <a:p>
                <a:r>
                  <a:rPr lang="zh-CN" altLang="en-US" dirty="0"/>
                  <a:t>粒子流</a:t>
                </a:r>
                <a:r>
                  <a:rPr lang="zh-CN" altLang="en-US" dirty="0" smtClean="0"/>
                  <a:t>算法</a:t>
                </a:r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利用径迹测量带电粒子能量</a:t>
                </a:r>
                <a:endParaRPr lang="en-US" altLang="zh-CN" dirty="0" smtClean="0"/>
              </a:p>
              <a:p>
                <a:pPr lvl="1"/>
                <a:endParaRPr lang="zh-CN" altLang="en-US" dirty="0"/>
              </a:p>
            </p:txBody>
          </p:sp>
        </mc:Choice>
        <mc:Fallback>
          <p:sp>
            <p:nvSpPr>
              <p:cNvPr id="17" name="内容占位符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16"/>
                <a:stretch>
                  <a:fillRect l="-2989" t="-24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粒子流算法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6" name="对象 5"/>
          <p:cNvGraphicFramePr>
            <a:graphicFrameLocks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784143433"/>
              </p:ext>
            </p:extLst>
          </p:nvPr>
        </p:nvGraphicFramePr>
        <p:xfrm>
          <a:off x="7086600" y="1219200"/>
          <a:ext cx="1761949" cy="1743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图表" r:id="rId17" imgW="1761949" imgH="1743032" progId="MSGraph.Chart.8">
                  <p:embed followColorScheme="full"/>
                </p:oleObj>
              </mc:Choice>
              <mc:Fallback>
                <p:oleObj name="图表" r:id="rId17" imgW="1761949" imgH="1743032" progId="MSGraph.Chart.8">
                  <p:embed followColorScheme="full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086600" y="1219200"/>
                        <a:ext cx="1761949" cy="1743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Placeholder 2"/>
          <p:cNvSpPr>
            <a:spLocks noGrp="1"/>
          </p:cNvSpPr>
          <p:nvPr>
            <p:custDataLst>
              <p:tags r:id="rId5"/>
            </p:custDataLst>
          </p:nvPr>
        </p:nvSpPr>
        <p:spPr bwMode="auto">
          <a:xfrm>
            <a:off x="8435975" y="2727325"/>
            <a:ext cx="7112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BC2A720E-950A-4904-9C29-80942876CB7B}" type="datetime'''''''''''''''''''''''''''''带电''''''''''''''粒''''''''''子'''''">
              <a:rPr lang="zh-CN" altLang="en-US" sz="1400"/>
              <a:pPr/>
              <a:t>带电粒子</a:t>
            </a:fld>
            <a:endParaRPr lang="zh-CN" altLang="en-US" sz="1400" dirty="0">
              <a:ea typeface="宋体" panose="02010600030101010101" pitchFamily="2" charset="-122"/>
              <a:sym typeface="+mn-lt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custDataLst>
              <p:tags r:id="rId6"/>
            </p:custDataLst>
          </p:nvPr>
        </p:nvSpPr>
        <p:spPr bwMode="gray">
          <a:xfrm>
            <a:off x="8320088" y="2190750"/>
            <a:ext cx="358775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4132EAE5-599B-4F51-B800-9405C04DE5FA}" type="datetime'''''''''6''''2''%'''''''''''''''''''''''">
              <a:rPr lang="zh-CN" altLang="en-US" sz="1400">
                <a:solidFill>
                  <a:schemeClr val="bg1"/>
                </a:solidFill>
              </a:rPr>
              <a:pPr/>
              <a:t>62%</a:t>
            </a:fld>
            <a:endParaRPr lang="zh-CN" altLang="en-US" sz="1400" dirty="0">
              <a:solidFill>
                <a:schemeClr val="bg1"/>
              </a:solidFill>
              <a:ea typeface="宋体" panose="02010600030101010101" pitchFamily="2" charset="-122"/>
              <a:sym typeface="+mn-lt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custDataLst>
              <p:tags r:id="rId7"/>
            </p:custDataLst>
          </p:nvPr>
        </p:nvSpPr>
        <p:spPr bwMode="gray">
          <a:xfrm>
            <a:off x="7583488" y="1443038"/>
            <a:ext cx="358775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1822CCC-AFDB-45FE-B5BC-C67238259257}" type="datetime'''''''''''1''''0''''''''''%'''''''''''''''''''">
              <a:rPr lang="zh-CN" altLang="en-US" sz="1400">
                <a:solidFill>
                  <a:schemeClr val="bg1"/>
                </a:solidFill>
              </a:rPr>
              <a:pPr/>
              <a:t>10%</a:t>
            </a:fld>
            <a:endParaRPr lang="zh-CN" altLang="en-US" sz="1400" dirty="0">
              <a:solidFill>
                <a:schemeClr val="bg1"/>
              </a:solidFill>
              <a:ea typeface="宋体" panose="02010600030101010101" pitchFamily="2" charset="-122"/>
              <a:sym typeface="+mn-lt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custDataLst>
              <p:tags r:id="rId8"/>
            </p:custDataLst>
          </p:nvPr>
        </p:nvSpPr>
        <p:spPr bwMode="auto">
          <a:xfrm>
            <a:off x="7034213" y="1130300"/>
            <a:ext cx="7112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2C25591F-7B01-498B-A70B-E4F9C179A45A}" type="datetime'''''''''''''''''''''''''''中''性''''''''强''''''''子'''''''''">
              <a:rPr lang="zh-CN" altLang="en-US" sz="1400"/>
              <a:pPr/>
              <a:t>中性强子</a:t>
            </a:fld>
            <a:endParaRPr lang="zh-CN" altLang="en-US" sz="1400" dirty="0">
              <a:ea typeface="宋体" panose="02010600030101010101" pitchFamily="2" charset="-122"/>
              <a:sym typeface="+mn-lt"/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6813550" y="1954213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25B2C1-48F2-4476-971D-DED1723074B6}" type="datetime'''光''''''''''子'''''''''''''''''''''">
              <a:rPr lang="zh-CN" altLang="en-US" sz="1400"/>
              <a:pPr/>
              <a:t>光子</a:t>
            </a:fld>
            <a:endParaRPr lang="zh-CN" altLang="en-US" sz="1400" dirty="0">
              <a:ea typeface="宋体" panose="02010600030101010101" pitchFamily="2" charset="-122"/>
              <a:sym typeface="+mn-lt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custDataLst>
              <p:tags r:id="rId10"/>
            </p:custDataLst>
          </p:nvPr>
        </p:nvSpPr>
        <p:spPr bwMode="gray">
          <a:xfrm>
            <a:off x="7218363" y="1966913"/>
            <a:ext cx="358775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5DA4455-77F3-47FB-8DDA-EECD5CEF049A}" type="datetime'27%'''''''''''''''''''''''''''''''''''''''''">
              <a:rPr lang="zh-CN" altLang="en-US" sz="1400"/>
              <a:pPr/>
              <a:t>27%</a:t>
            </a:fld>
            <a:endParaRPr lang="zh-CN" altLang="en-US" sz="1400" dirty="0">
              <a:ea typeface="宋体" panose="02010600030101010101" pitchFamily="2" charset="-122"/>
              <a:sym typeface="+mn-lt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7796213" y="1095375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4B95E7F6-F5F8-4D25-AC2D-A05FA9552B95}" type="datetime'''''''''''''中''''''''''''''''''微''''''''''''''''''''''子'''">
              <a:rPr lang="zh-CN" altLang="en-US" sz="1400"/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中微子</a:t>
            </a:fld>
            <a:endParaRPr lang="zh-CN" altLang="en-US" sz="1400" dirty="0">
              <a:ea typeface="宋体" panose="02010600030101010101" pitchFamily="2" charset="-122"/>
              <a:sym typeface="+mn-lt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custDataLst>
              <p:tags r:id="rId12"/>
            </p:custDataLst>
          </p:nvPr>
        </p:nvSpPr>
        <p:spPr bwMode="gray">
          <a:xfrm>
            <a:off x="7832725" y="1655763"/>
            <a:ext cx="268288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F20DE82F-0CD9-4C9C-8931-111D7E5DDED3}" type="datetime'''1''''''''''''''''''%'''''''''''''''''''''''''''">
              <a:rPr lang="zh-CN" altLang="en-US" sz="1400">
                <a:solidFill>
                  <a:schemeClr val="bg1"/>
                </a:solidFill>
              </a:rPr>
              <a:pPr/>
              <a:t>1%</a:t>
            </a:fld>
            <a:endParaRPr lang="zh-CN" altLang="en-US" sz="1400" dirty="0">
              <a:solidFill>
                <a:schemeClr val="bg1"/>
              </a:solidFill>
              <a:ea typeface="宋体" panose="02010600030101010101" pitchFamily="2" charset="-122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376475" y="3065760"/>
            <a:ext cx="1372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Jet</a:t>
            </a:r>
            <a:r>
              <a:rPr lang="zh-CN" altLang="en-US" dirty="0" smtClean="0"/>
              <a:t>能量比例</a:t>
            </a:r>
            <a:endParaRPr lang="zh-CN" altLang="en-US" dirty="0"/>
          </a:p>
        </p:txBody>
      </p:sp>
      <p:grpSp>
        <p:nvGrpSpPr>
          <p:cNvPr id="29" name="组合 28"/>
          <p:cNvGrpSpPr/>
          <p:nvPr/>
        </p:nvGrpSpPr>
        <p:grpSpPr>
          <a:xfrm>
            <a:off x="5409410" y="3642502"/>
            <a:ext cx="3804119" cy="1356334"/>
            <a:chOff x="5409410" y="3642502"/>
            <a:chExt cx="3804119" cy="1356334"/>
          </a:xfrm>
        </p:grpSpPr>
        <p:sp>
          <p:nvSpPr>
            <p:cNvPr id="19" name="左大括号 18"/>
            <p:cNvSpPr/>
            <p:nvPr/>
          </p:nvSpPr>
          <p:spPr bwMode="auto">
            <a:xfrm>
              <a:off x="5409410" y="3790769"/>
              <a:ext cx="263462" cy="1130856"/>
            </a:xfrm>
            <a:prstGeom prst="leftBrac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743467" y="3642502"/>
              <a:ext cx="121546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带电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粒子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5749366" y="4598726"/>
              <a:ext cx="120956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中性强子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734982" y="4101036"/>
              <a:ext cx="11074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光子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663651" y="4598726"/>
              <a:ext cx="15498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强子量能器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7643487" y="3658475"/>
              <a:ext cx="15498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径迹测量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655166" y="4128758"/>
              <a:ext cx="15498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电磁量能器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cxnSp>
          <p:nvCxnSpPr>
            <p:cNvPr id="26" name="直接箭头连接符 25"/>
            <p:cNvCxnSpPr/>
            <p:nvPr/>
          </p:nvCxnSpPr>
          <p:spPr bwMode="auto">
            <a:xfrm>
              <a:off x="7002838" y="3858530"/>
              <a:ext cx="622684" cy="0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直接箭头连接符 26"/>
            <p:cNvCxnSpPr/>
            <p:nvPr/>
          </p:nvCxnSpPr>
          <p:spPr bwMode="auto">
            <a:xfrm>
              <a:off x="6994353" y="4353573"/>
              <a:ext cx="622684" cy="0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8" name="直接箭头连接符 27"/>
            <p:cNvCxnSpPr/>
            <p:nvPr/>
          </p:nvCxnSpPr>
          <p:spPr bwMode="auto">
            <a:xfrm>
              <a:off x="7020803" y="4823989"/>
              <a:ext cx="622684" cy="0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92474" y="3842557"/>
            <a:ext cx="3307465" cy="291115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99893" y="5625268"/>
            <a:ext cx="2797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将粒子动量和能量进行匹配确定粒子能量和种类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648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高颗粒度量能器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 smtClean="0"/>
                  <a:t>分辨邻近事例</a:t>
                </a:r>
                <a:endParaRPr lang="en-US" altLang="zh-CN" dirty="0" smtClean="0"/>
              </a:p>
              <a:p>
                <a:pPr lvl="1"/>
                <a:r>
                  <a:rPr lang="zh-CN" altLang="en-US" dirty="0"/>
                  <a:t>量能</a:t>
                </a:r>
                <a:r>
                  <a:rPr lang="zh-CN" altLang="en-US" dirty="0" smtClean="0"/>
                  <a:t>器单元尽可能小</a:t>
                </a:r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探测器单元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cm</m:t>
                    </m:r>
                    <m:r>
                      <a:rPr lang="en-US" altLang="zh-CN" b="0" i="0" baseline="30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endParaRPr lang="en-US" altLang="zh-CN" baseline="30000" dirty="0" smtClean="0"/>
              </a:p>
              <a:p>
                <a:r>
                  <a:rPr lang="zh-CN" altLang="en-US" dirty="0" smtClean="0"/>
                  <a:t>强子量能器读出方案</a:t>
                </a:r>
                <a:endParaRPr lang="en-US" altLang="zh-CN" dirty="0" smtClean="0"/>
              </a:p>
              <a:p>
                <a:pPr lvl="1"/>
                <a:r>
                  <a:rPr lang="zh-CN" altLang="en-US" dirty="0"/>
                  <a:t>模拟</a:t>
                </a:r>
                <a:r>
                  <a:rPr lang="zh-CN" altLang="en-US" dirty="0" smtClean="0"/>
                  <a:t>读出</a:t>
                </a:r>
                <a:endParaRPr lang="en-US" altLang="zh-CN" dirty="0" smtClean="0"/>
              </a:p>
              <a:p>
                <a:pPr lvl="2"/>
                <a:r>
                  <a:rPr lang="zh-CN" altLang="en-US" dirty="0" smtClean="0"/>
                  <a:t>能量分辨率高、功耗大</a:t>
                </a:r>
                <a:endParaRPr lang="en-US" altLang="zh-CN" dirty="0" smtClean="0"/>
              </a:p>
              <a:p>
                <a:pPr lvl="1"/>
                <a:r>
                  <a:rPr lang="zh-CN" altLang="en-US" dirty="0"/>
                  <a:t>数字</a:t>
                </a:r>
                <a:r>
                  <a:rPr lang="zh-CN" altLang="en-US" dirty="0" smtClean="0"/>
                  <a:t>读出</a:t>
                </a:r>
                <a:r>
                  <a:rPr lang="en-US" altLang="zh-CN" dirty="0" smtClean="0"/>
                  <a:t>&amp;</a:t>
                </a:r>
                <a:r>
                  <a:rPr lang="zh-CN" altLang="en-US" dirty="0" smtClean="0"/>
                  <a:t>半数字读出</a:t>
                </a:r>
                <a:endParaRPr lang="en-US" altLang="zh-CN" dirty="0" smtClean="0"/>
              </a:p>
              <a:p>
                <a:pPr lvl="2"/>
                <a:r>
                  <a:rPr lang="en-US" altLang="zh-CN" dirty="0" smtClean="0"/>
                  <a:t>1-bit</a:t>
                </a:r>
                <a:r>
                  <a:rPr lang="zh-CN" altLang="en-US" dirty="0" smtClean="0"/>
                  <a:t>的信息即可提供粒子径迹信息 </a:t>
                </a:r>
                <a:r>
                  <a:rPr lang="en-US" altLang="zh-CN" dirty="0" smtClean="0"/>
                  <a:t>-&gt; </a:t>
                </a:r>
                <a:r>
                  <a:rPr lang="zh-CN" altLang="en-US" dirty="0" smtClean="0"/>
                  <a:t>数字读出</a:t>
                </a:r>
                <a:endParaRPr lang="en-US" altLang="zh-CN" dirty="0" smtClean="0"/>
              </a:p>
              <a:p>
                <a:pPr lvl="2"/>
                <a:r>
                  <a:rPr lang="zh-CN" altLang="en-US" dirty="0" smtClean="0"/>
                  <a:t>高能强子簇射中电磁部分会造成能量分辨率降低</a:t>
                </a:r>
                <a:endParaRPr lang="en-US" altLang="zh-CN" dirty="0" smtClean="0"/>
              </a:p>
              <a:p>
                <a:pPr lvl="2"/>
                <a:r>
                  <a:rPr lang="zh-CN" altLang="en-US" dirty="0" smtClean="0"/>
                  <a:t>使用多个阈读出可以提高能量分辨</a:t>
                </a:r>
                <a:r>
                  <a:rPr lang="zh-CN" altLang="en-US" dirty="0" smtClean="0"/>
                  <a:t>率 </a:t>
                </a:r>
                <a:r>
                  <a:rPr lang="en-US" altLang="zh-CN" dirty="0" smtClean="0"/>
                  <a:t>-&gt;</a:t>
                </a:r>
                <a:r>
                  <a:rPr lang="zh-CN" altLang="en-US" dirty="0" smtClean="0"/>
                  <a:t>半数字读出</a:t>
                </a:r>
                <a:endParaRPr lang="en-US" altLang="zh-CN" dirty="0" smtClean="0"/>
              </a:p>
              <a:p>
                <a:pPr lvl="2"/>
                <a:endParaRPr lang="en-US" altLang="zh-CN" dirty="0" smtClean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989" t="-24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5540285" y="1175395"/>
            <a:ext cx="3395944" cy="2662991"/>
            <a:chOff x="437933" y="3516171"/>
            <a:chExt cx="3395944" cy="2662991"/>
          </a:xfrm>
        </p:grpSpPr>
        <p:pic>
          <p:nvPicPr>
            <p:cNvPr id="5" name="图片 4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37933" y="3516171"/>
              <a:ext cx="3395944" cy="2262881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1378161" y="5779052"/>
              <a:ext cx="206711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高颗粒度量能器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074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目前读出的探测器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GEM</a:t>
            </a:r>
            <a:r>
              <a:rPr lang="zh-CN" altLang="en-US" dirty="0" smtClean="0"/>
              <a:t>探测器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有效面积</a:t>
            </a:r>
            <a:r>
              <a:rPr lang="en-US" altLang="zh-CN" dirty="0" smtClean="0"/>
              <a:t>30cm*30cm</a:t>
            </a:r>
          </a:p>
          <a:p>
            <a:pPr lvl="1"/>
            <a:r>
              <a:rPr lang="zh-CN" altLang="en-US" dirty="0" smtClean="0"/>
              <a:t>每个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大小为</a:t>
            </a:r>
            <a:r>
              <a:rPr lang="en-US" altLang="zh-CN" dirty="0" smtClean="0"/>
              <a:t>1cm</a:t>
            </a:r>
            <a:r>
              <a:rPr lang="en-US" altLang="zh-CN" baseline="30000" dirty="0" smtClean="0"/>
              <a:t>2</a:t>
            </a:r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236262" y="1641046"/>
            <a:ext cx="3764281" cy="2823211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473" y="4754074"/>
            <a:ext cx="4648328" cy="2104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52009"/>
            <a:ext cx="5236262" cy="150023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334" y="2699157"/>
            <a:ext cx="2206885" cy="273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3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背景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CEPC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介绍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取样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型量能器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粒子流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算法与半数字化读出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/>
              <a:t>读出</a:t>
            </a:r>
            <a:r>
              <a:rPr lang="zh-CN" altLang="en-US" dirty="0" smtClean="0"/>
              <a:t>电子学方案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Microroc</a:t>
            </a:r>
            <a:r>
              <a:rPr lang="zh-CN" altLang="en-US" dirty="0" smtClean="0"/>
              <a:t>芯片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设计方案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芯片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探测器联调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下一步方案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FEB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DIF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板方案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37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芯片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半数字读出芯片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3544888" y="6365875"/>
            <a:ext cx="3805237" cy="247650"/>
          </a:xfrm>
          <a:prstGeom prst="rect">
            <a:avLst/>
          </a:prstGeom>
        </p:spPr>
        <p:txBody>
          <a:bodyPr/>
          <a:lstStyle/>
          <a:p>
            <a:endParaRPr kumimoji="0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066" y="1934868"/>
            <a:ext cx="5869116" cy="408912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860388" y="1490972"/>
            <a:ext cx="1235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模拟部分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7249" y="3788616"/>
            <a:ext cx="3489747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MICROROC</a:t>
            </a: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关键参数</a:t>
            </a:r>
            <a:endParaRPr lang="en-US" altLang="zh-CN" sz="2000" dirty="0" smtClean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64</a:t>
            </a: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通道</a:t>
            </a:r>
            <a:endParaRPr lang="en-US" altLang="zh-CN" sz="2000" dirty="0" smtClean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阈读出</a:t>
            </a:r>
            <a:endParaRPr lang="en-US" altLang="zh-CN" sz="2000" dirty="0" smtClean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阈值由片上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10-bitDAC</a:t>
            </a: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设置</a:t>
            </a:r>
            <a:endParaRPr lang="en-US" altLang="zh-CN" sz="2000" dirty="0" smtClean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最小可分辨</a:t>
            </a:r>
            <a:r>
              <a:rPr lang="zh-CN" altLang="en-US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电荷量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2fC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548" y="1844458"/>
            <a:ext cx="1773518" cy="175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46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I11zRpFRDmBWWL6ChUmY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ekEKIJSXelJn7919s.5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rk5glMXRUGEqfGKssZ3R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FjZkgoMRHasZ2hCqosgI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p0m52TBSXCwqlVV_lIjV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F00I34gQG2OQuJLRhG_7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lVH24wrSteRI2FX9yd_J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z.daZTwTK.ktqPXYPssn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PrnYKEFRiW9h40ytA7cB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Go5BbJLRGmqF7B58PROVw"/>
</p:tagLst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A092042-D3BA-43ED-B5B0-0B6E1A8BA410}" vid="{136F997E-5934-429A-BFD3-33FF7080D4C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429</TotalTime>
  <Words>1383</Words>
  <Application>Microsoft Office PowerPoint</Application>
  <PresentationFormat>全屏显示(4:3)</PresentationFormat>
  <Paragraphs>358</Paragraphs>
  <Slides>36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47" baseType="lpstr">
      <vt:lpstr>黑体</vt:lpstr>
      <vt:lpstr>宋体</vt:lpstr>
      <vt:lpstr>Arial</vt:lpstr>
      <vt:lpstr>Calibri</vt:lpstr>
      <vt:lpstr>Calibri Light</vt:lpstr>
      <vt:lpstr>Cambria Math</vt:lpstr>
      <vt:lpstr>Times New Roman</vt:lpstr>
      <vt:lpstr>Wingdings</vt:lpstr>
      <vt:lpstr>回顾</vt:lpstr>
      <vt:lpstr>think-cell Slide</vt:lpstr>
      <vt:lpstr>图表</vt:lpstr>
      <vt:lpstr>CEPC强子量能器 半数字化方案读出电子学预研进展</vt:lpstr>
      <vt:lpstr>内容</vt:lpstr>
      <vt:lpstr>CEPC介绍</vt:lpstr>
      <vt:lpstr>取样型量能器</vt:lpstr>
      <vt:lpstr>粒子流算法</vt:lpstr>
      <vt:lpstr>高颗粒度量能器</vt:lpstr>
      <vt:lpstr>目前读出的探测器</vt:lpstr>
      <vt:lpstr>内容</vt:lpstr>
      <vt:lpstr>Microroc芯片</vt:lpstr>
      <vt:lpstr>Microroc芯片</vt:lpstr>
      <vt:lpstr>设计方案</vt:lpstr>
      <vt:lpstr>设计方案</vt:lpstr>
      <vt:lpstr>设计方案</vt:lpstr>
      <vt:lpstr>内容</vt:lpstr>
      <vt:lpstr>芯片测试</vt:lpstr>
      <vt:lpstr>芯片测试</vt:lpstr>
      <vt:lpstr>芯片测试</vt:lpstr>
      <vt:lpstr>S曲线测试</vt:lpstr>
      <vt:lpstr>芯片测试</vt:lpstr>
      <vt:lpstr>芯片测试</vt:lpstr>
      <vt:lpstr>探测器联调</vt:lpstr>
      <vt:lpstr>探测器联调</vt:lpstr>
      <vt:lpstr>探测器联调</vt:lpstr>
      <vt:lpstr>探测器联调</vt:lpstr>
      <vt:lpstr>内容</vt:lpstr>
      <vt:lpstr>下一步方案</vt:lpstr>
      <vt:lpstr>FEB板方案</vt:lpstr>
      <vt:lpstr>FEB板方案</vt:lpstr>
      <vt:lpstr>电源</vt:lpstr>
      <vt:lpstr>Microroc控制信号</vt:lpstr>
      <vt:lpstr>Microroc控制信号</vt:lpstr>
      <vt:lpstr>Microroc测试信号</vt:lpstr>
      <vt:lpstr>刻度</vt:lpstr>
      <vt:lpstr>DIF板</vt:lpstr>
      <vt:lpstr>进度&amp;计划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CEPC-SDHCal 读出电子学方案预研进展</dc:title>
  <dc:creator>Wang Yu</dc:creator>
  <cp:lastModifiedBy>Wang Yu</cp:lastModifiedBy>
  <cp:revision>52</cp:revision>
  <dcterms:created xsi:type="dcterms:W3CDTF">2017-09-07T08:07:00Z</dcterms:created>
  <dcterms:modified xsi:type="dcterms:W3CDTF">2017-09-08T01:19:07Z</dcterms:modified>
</cp:coreProperties>
</file>

<file path=docProps/thumbnail.jpeg>
</file>